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481" r:id="rId2"/>
    <p:sldId id="498" r:id="rId3"/>
    <p:sldId id="499" r:id="rId4"/>
    <p:sldId id="501" r:id="rId5"/>
    <p:sldId id="502" r:id="rId6"/>
    <p:sldId id="503" r:id="rId7"/>
    <p:sldId id="504" r:id="rId8"/>
    <p:sldId id="505" r:id="rId9"/>
    <p:sldId id="506" r:id="rId10"/>
    <p:sldId id="507" r:id="rId11"/>
    <p:sldId id="508" r:id="rId12"/>
    <p:sldId id="510" r:id="rId13"/>
    <p:sldId id="511" r:id="rId14"/>
    <p:sldId id="375" r:id="rId15"/>
    <p:sldId id="376" r:id="rId16"/>
    <p:sldId id="377" r:id="rId17"/>
    <p:sldId id="378" r:id="rId18"/>
    <p:sldId id="379" r:id="rId19"/>
    <p:sldId id="411" r:id="rId20"/>
    <p:sldId id="409" r:id="rId21"/>
    <p:sldId id="412" r:id="rId22"/>
    <p:sldId id="410" r:id="rId23"/>
    <p:sldId id="413" r:id="rId24"/>
    <p:sldId id="414" r:id="rId25"/>
    <p:sldId id="416" r:id="rId26"/>
    <p:sldId id="488" r:id="rId27"/>
    <p:sldId id="373" r:id="rId28"/>
    <p:sldId id="374" r:id="rId29"/>
    <p:sldId id="382" r:id="rId30"/>
    <p:sldId id="365" r:id="rId31"/>
    <p:sldId id="366" r:id="rId32"/>
    <p:sldId id="407" r:id="rId33"/>
    <p:sldId id="287" r:id="rId34"/>
    <p:sldId id="317" r:id="rId35"/>
    <p:sldId id="480" r:id="rId36"/>
    <p:sldId id="491" r:id="rId37"/>
    <p:sldId id="492" r:id="rId38"/>
    <p:sldId id="427" r:id="rId39"/>
    <p:sldId id="434" r:id="rId40"/>
    <p:sldId id="493" r:id="rId41"/>
    <p:sldId id="432" r:id="rId42"/>
    <p:sldId id="433" r:id="rId43"/>
    <p:sldId id="435" r:id="rId44"/>
    <p:sldId id="436" r:id="rId45"/>
    <p:sldId id="444" r:id="rId46"/>
    <p:sldId id="494" r:id="rId47"/>
    <p:sldId id="495" r:id="rId48"/>
    <p:sldId id="439" r:id="rId49"/>
    <p:sldId id="440" r:id="rId50"/>
    <p:sldId id="443" r:id="rId51"/>
    <p:sldId id="450" r:id="rId52"/>
    <p:sldId id="449" r:id="rId53"/>
    <p:sldId id="452" r:id="rId54"/>
    <p:sldId id="453" r:id="rId55"/>
    <p:sldId id="448" r:id="rId56"/>
    <p:sldId id="496" r:id="rId57"/>
    <p:sldId id="455" r:id="rId58"/>
    <p:sldId id="456" r:id="rId59"/>
    <p:sldId id="458" r:id="rId60"/>
    <p:sldId id="459" r:id="rId61"/>
    <p:sldId id="461" r:id="rId62"/>
    <p:sldId id="460" r:id="rId63"/>
    <p:sldId id="463" r:id="rId64"/>
    <p:sldId id="464" r:id="rId65"/>
    <p:sldId id="467" r:id="rId66"/>
    <p:sldId id="497" r:id="rId67"/>
    <p:sldId id="466" r:id="rId68"/>
    <p:sldId id="468"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C35E8-8F6E-4219-B0BB-AFA59615FCC6}" type="datetimeFigureOut">
              <a:rPr lang="ru-RU" smtClean="0"/>
              <a:pPr/>
              <a:t>02.12.2018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93F69-FD22-4A99-9CD6-786BCC72B0A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18D235-8AE5-438B-B4D5-6E3E23F8B686}" type="slidenum">
              <a:rPr lang="ru-RU" smtClean="0"/>
              <a:pPr/>
              <a:t>36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18D235-8AE5-438B-B4D5-6E3E23F8B686}" type="slidenum">
              <a:rPr lang="ru-RU" smtClean="0"/>
              <a:pPr/>
              <a:t>46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893F69-FD22-4A99-9CD6-786BCC72B0A3}" type="slidenum">
              <a:rPr lang="ru-RU" smtClean="0"/>
              <a:pPr/>
              <a:t>64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p:txBody>
          <a:bodyPr>
            <a:normAutofit/>
          </a:bodyPr>
          <a:lstStyle/>
          <a:p>
            <a:pPr algn="ctr">
              <a:buNone/>
            </a:pPr>
            <a:r>
              <a:rPr lang="en-US" sz="4000" dirty="0" smtClean="0">
                <a:latin typeface="Times New Roman" pitchFamily="18" charset="0"/>
                <a:cs typeface="Times New Roman" pitchFamily="18" charset="0"/>
              </a:rPr>
              <a:t>Practical lesson № </a:t>
            </a:r>
            <a:r>
              <a:rPr lang="ru-RU" sz="4000" smtClean="0">
                <a:latin typeface="Times New Roman" pitchFamily="18" charset="0"/>
                <a:cs typeface="Times New Roman" pitchFamily="18" charset="0"/>
              </a:rPr>
              <a:t>7</a:t>
            </a:r>
            <a:endParaRPr lang="ru-RU" sz="4000" dirty="0" smtClean="0">
              <a:latin typeface="Times New Roman" pitchFamily="18" charset="0"/>
              <a:cs typeface="Times New Roman" pitchFamily="18" charset="0"/>
            </a:endParaRPr>
          </a:p>
          <a:p>
            <a:pPr algn="ctr">
              <a:buNone/>
            </a:pPr>
            <a:endParaRPr lang="ru-RU" sz="4000" dirty="0" smtClean="0">
              <a:latin typeface="Times New Roman" pitchFamily="18" charset="0"/>
              <a:cs typeface="Times New Roman" pitchFamily="18" charset="0"/>
            </a:endParaRPr>
          </a:p>
          <a:p>
            <a:pPr algn="ctr">
              <a:buNone/>
            </a:pPr>
            <a:r>
              <a:rPr lang="en-US" sz="4000" b="1" dirty="0" smtClean="0"/>
              <a:t>Pharmacotherapy in nursing practice</a:t>
            </a:r>
            <a:endParaRPr lang="ru-RU" sz="4000" b="1" dirty="0" smtClean="0"/>
          </a:p>
          <a:p>
            <a:pPr algn="ctr">
              <a:buNone/>
            </a:pPr>
            <a:endParaRPr lang="ru-RU" sz="4000" dirty="0" smtClean="0">
              <a:latin typeface="Times New Roman" pitchFamily="18" charset="0"/>
              <a:cs typeface="Times New Roman" pitchFamily="18" charset="0"/>
            </a:endParaRPr>
          </a:p>
          <a:p>
            <a:pPr algn="ctr">
              <a:buNone/>
            </a:pPr>
            <a:endParaRPr lang="en-US" sz="4000" b="1" dirty="0" smtClean="0">
              <a:latin typeface="Times New Roman" pitchFamily="18" charset="0"/>
              <a:cs typeface="Times New Roman" pitchFamily="18" charset="0"/>
            </a:endParaRPr>
          </a:p>
          <a:p>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14356"/>
          </a:xfrm>
          <a:solidFill>
            <a:schemeClr val="bg2"/>
          </a:solidFill>
        </p:spPr>
        <p:txBody>
          <a:bodyPr>
            <a:normAutofit/>
          </a:bodyPr>
          <a:lstStyle/>
          <a:p>
            <a:r>
              <a:rPr lang="en-US" sz="3200" b="1" u="sng" dirty="0" smtClean="0"/>
              <a:t>Disadvantages of </a:t>
            </a:r>
            <a:r>
              <a:rPr lang="en-US" sz="3200" b="1" u="sng" dirty="0" err="1"/>
              <a:t>enteral</a:t>
            </a:r>
            <a:r>
              <a:rPr lang="en-US" sz="3200" b="1" u="sng" dirty="0"/>
              <a:t> </a:t>
            </a:r>
            <a:r>
              <a:rPr lang="en-US" sz="3200" b="1" u="sng" dirty="0" smtClean="0"/>
              <a:t>administration</a:t>
            </a:r>
            <a:r>
              <a:rPr lang="en-US" sz="3200" b="1" u="sng" dirty="0"/>
              <a:t>:</a:t>
            </a:r>
            <a:endParaRPr lang="ru-RU" sz="3200" b="1" u="sng" dirty="0"/>
          </a:p>
        </p:txBody>
      </p:sp>
      <p:sp>
        <p:nvSpPr>
          <p:cNvPr id="3" name="Объект 2"/>
          <p:cNvSpPr>
            <a:spLocks noGrp="1"/>
          </p:cNvSpPr>
          <p:nvPr>
            <p:ph sz="half" idx="1"/>
          </p:nvPr>
        </p:nvSpPr>
        <p:spPr>
          <a:xfrm>
            <a:off x="107504" y="642918"/>
            <a:ext cx="8822214" cy="6215082"/>
          </a:xfrm>
          <a:solidFill>
            <a:schemeClr val="bg2"/>
          </a:solidFill>
        </p:spPr>
        <p:txBody>
          <a:bodyPr>
            <a:noAutofit/>
          </a:bodyPr>
          <a:lstStyle/>
          <a:p>
            <a:pPr>
              <a:lnSpc>
                <a:spcPct val="120000"/>
              </a:lnSpc>
              <a:spcBef>
                <a:spcPts val="300"/>
              </a:spcBef>
            </a:pPr>
            <a:r>
              <a:rPr lang="en-US" sz="2400" dirty="0" smtClean="0">
                <a:latin typeface="Times New Roman" pitchFamily="18" charset="0"/>
                <a:cs typeface="Times New Roman" pitchFamily="18" charset="0"/>
              </a:rPr>
              <a:t>Inappropriate for clients with nausea or vomiting </a:t>
            </a:r>
          </a:p>
          <a:p>
            <a:pPr>
              <a:lnSpc>
                <a:spcPct val="120000"/>
              </a:lnSpc>
              <a:spcBef>
                <a:spcPts val="300"/>
              </a:spcBef>
            </a:pPr>
            <a:r>
              <a:rPr lang="en-US" sz="2400" dirty="0" smtClean="0">
                <a:latin typeface="Times New Roman" pitchFamily="18" charset="0"/>
                <a:cs typeface="Times New Roman" pitchFamily="18" charset="0"/>
              </a:rPr>
              <a:t>Drug may have unpleasant taste or odor </a:t>
            </a:r>
          </a:p>
          <a:p>
            <a:pPr>
              <a:lnSpc>
                <a:spcPct val="120000"/>
              </a:lnSpc>
              <a:spcBef>
                <a:spcPts val="300"/>
              </a:spcBef>
            </a:pPr>
            <a:r>
              <a:rPr lang="en-US" sz="2400" dirty="0" smtClean="0">
                <a:latin typeface="Times New Roman" pitchFamily="18" charset="0"/>
                <a:cs typeface="Times New Roman" pitchFamily="18" charset="0"/>
              </a:rPr>
              <a:t>If client cannot swallow or is unconscious </a:t>
            </a:r>
          </a:p>
          <a:p>
            <a:pPr>
              <a:lnSpc>
                <a:spcPct val="120000"/>
              </a:lnSpc>
              <a:spcBef>
                <a:spcPts val="300"/>
              </a:spcBef>
            </a:pPr>
            <a:r>
              <a:rPr lang="en-US" sz="2400" dirty="0" smtClean="0">
                <a:latin typeface="Times New Roman" pitchFamily="18" charset="0"/>
                <a:cs typeface="Times New Roman" pitchFamily="18" charset="0"/>
              </a:rPr>
              <a:t>Cannot be used before certain diagnostic tests or surgical procedures </a:t>
            </a:r>
          </a:p>
          <a:p>
            <a:pPr>
              <a:lnSpc>
                <a:spcPct val="120000"/>
              </a:lnSpc>
              <a:spcBef>
                <a:spcPts val="300"/>
              </a:spcBef>
            </a:pPr>
            <a:r>
              <a:rPr lang="en-US" sz="2400" dirty="0" smtClean="0">
                <a:latin typeface="Times New Roman" pitchFamily="18" charset="0"/>
                <a:cs typeface="Times New Roman" pitchFamily="18" charset="0"/>
              </a:rPr>
              <a:t>Drug may discolor teeth, harm tooth enamel </a:t>
            </a:r>
          </a:p>
          <a:p>
            <a:pPr>
              <a:lnSpc>
                <a:spcPct val="120000"/>
              </a:lnSpc>
              <a:spcBef>
                <a:spcPts val="300"/>
              </a:spcBef>
            </a:pPr>
            <a:r>
              <a:rPr lang="en-US" sz="2400" dirty="0" smtClean="0">
                <a:latin typeface="Times New Roman" pitchFamily="18" charset="0"/>
                <a:cs typeface="Times New Roman" pitchFamily="18" charset="0"/>
              </a:rPr>
              <a:t>Slow absorption </a:t>
            </a:r>
          </a:p>
          <a:p>
            <a:pPr>
              <a:lnSpc>
                <a:spcPct val="120000"/>
              </a:lnSpc>
              <a:spcBef>
                <a:spcPts val="300"/>
              </a:spcBef>
            </a:pPr>
            <a:r>
              <a:rPr lang="en-US" sz="2400" dirty="0" smtClean="0">
                <a:latin typeface="Times New Roman" pitchFamily="18" charset="0"/>
                <a:cs typeface="Times New Roman" pitchFamily="18" charset="0"/>
              </a:rPr>
              <a:t>Partial destruction in the gastrointestinal tract by the action of digestive juices</a:t>
            </a:r>
          </a:p>
          <a:p>
            <a:pPr>
              <a:lnSpc>
                <a:spcPct val="120000"/>
              </a:lnSpc>
              <a:spcBef>
                <a:spcPts val="300"/>
              </a:spcBef>
            </a:pPr>
            <a:r>
              <a:rPr lang="en-US" sz="2400" dirty="0" smtClean="0">
                <a:latin typeface="Times New Roman" pitchFamily="18" charset="0"/>
                <a:cs typeface="Times New Roman" pitchFamily="18" charset="0"/>
              </a:rPr>
              <a:t>Limitation of the admission in case of emergency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68236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28605"/>
            <a:ext cx="8329642" cy="1643073"/>
          </a:xfrm>
          <a:solidFill>
            <a:schemeClr val="bg2"/>
          </a:solidFill>
        </p:spPr>
        <p:txBody>
          <a:bodyPr>
            <a:normAutofit fontScale="92500" lnSpcReduction="10000"/>
          </a:bodyPr>
          <a:lstStyle/>
          <a:p>
            <a:pPr>
              <a:lnSpc>
                <a:spcPct val="110000"/>
              </a:lnSpc>
            </a:pPr>
            <a:r>
              <a:rPr lang="en-US" sz="3200" b="1" dirty="0" err="1" smtClean="0">
                <a:latin typeface="Times New Roman" pitchFamily="18" charset="0"/>
                <a:cs typeface="Times New Roman" pitchFamily="18" charset="0"/>
              </a:rPr>
              <a:t>Inhalative</a:t>
            </a:r>
            <a:r>
              <a:rPr lang="en-US" sz="3200" b="1" dirty="0" smtClean="0">
                <a:latin typeface="Times New Roman" pitchFamily="18" charset="0"/>
                <a:cs typeface="Times New Roman" pitchFamily="18" charset="0"/>
              </a:rPr>
              <a:t> administration</a:t>
            </a:r>
            <a:r>
              <a:rPr lang="en-US"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a:lnSpc>
                <a:spcPct val="110000"/>
              </a:lnSpc>
            </a:pPr>
            <a:r>
              <a:rPr lang="en-US" sz="3200" dirty="0" smtClean="0">
                <a:latin typeface="Times New Roman" pitchFamily="18" charset="0"/>
                <a:cs typeface="Times New Roman" pitchFamily="18" charset="0"/>
              </a:rPr>
              <a:t>- the administration of drugs through the respiratory tract by inhalation (breathing).</a:t>
            </a:r>
            <a:endParaRPr lang="ru-RU" sz="3200" dirty="0"/>
          </a:p>
        </p:txBody>
      </p:sp>
      <p:sp>
        <p:nvSpPr>
          <p:cNvPr id="4" name="Содержимое 3"/>
          <p:cNvSpPr>
            <a:spLocks noGrp="1"/>
          </p:cNvSpPr>
          <p:nvPr>
            <p:ph sz="half" idx="2"/>
          </p:nvPr>
        </p:nvSpPr>
        <p:spPr>
          <a:xfrm>
            <a:off x="214282" y="2143116"/>
            <a:ext cx="8929718" cy="4714884"/>
          </a:xfrm>
          <a:solidFill>
            <a:schemeClr val="bg2"/>
          </a:solidFill>
        </p:spPr>
        <p:txBody>
          <a:bodyPr>
            <a:normAutofit fontScale="92500" lnSpcReduction="10000"/>
          </a:bodyPr>
          <a:lstStyle/>
          <a:p>
            <a:pPr>
              <a:buNone/>
            </a:pPr>
            <a:r>
              <a:rPr lang="en-US" sz="3200" b="1" u="sng" dirty="0" smtClean="0">
                <a:latin typeface="Times New Roman" pitchFamily="18" charset="0"/>
                <a:cs typeface="Times New Roman" pitchFamily="18" charset="0"/>
              </a:rPr>
              <a:t> Advantage of the </a:t>
            </a:r>
            <a:r>
              <a:rPr lang="en-US" sz="3200" b="1" u="sng" dirty="0" err="1" smtClean="0">
                <a:latin typeface="Times New Roman" pitchFamily="18" charset="0"/>
                <a:cs typeface="Times New Roman" pitchFamily="18" charset="0"/>
              </a:rPr>
              <a:t>Inhalative</a:t>
            </a:r>
            <a:r>
              <a:rPr lang="en-US" sz="3200" b="1" u="sng" dirty="0" smtClean="0">
                <a:latin typeface="Times New Roman" pitchFamily="18" charset="0"/>
                <a:cs typeface="Times New Roman" pitchFamily="18" charset="0"/>
              </a:rPr>
              <a:t> administration</a:t>
            </a:r>
            <a:r>
              <a:rPr lang="ru-RU" sz="3200" b="1" u="sng" dirty="0" smtClean="0">
                <a:latin typeface="Times New Roman" pitchFamily="18" charset="0"/>
                <a:cs typeface="Times New Roman" pitchFamily="18" charset="0"/>
              </a:rPr>
              <a:t>:</a:t>
            </a:r>
          </a:p>
          <a:p>
            <a:pPr>
              <a:lnSpc>
                <a:spcPct val="110000"/>
              </a:lnSpc>
              <a:spcBef>
                <a:spcPts val="0"/>
              </a:spcBef>
            </a:pPr>
            <a:r>
              <a:rPr lang="en-US" sz="3200" dirty="0" smtClean="0">
                <a:latin typeface="Times New Roman" pitchFamily="18" charset="0"/>
                <a:cs typeface="Times New Roman" pitchFamily="18" charset="0"/>
              </a:rPr>
              <a:t>Introduces drug throughout respiratory tract </a:t>
            </a:r>
          </a:p>
          <a:p>
            <a:pPr>
              <a:lnSpc>
                <a:spcPct val="110000"/>
              </a:lnSpc>
              <a:spcBef>
                <a:spcPts val="0"/>
              </a:spcBef>
            </a:pPr>
            <a:r>
              <a:rPr lang="en-US" sz="3200" dirty="0" smtClean="0">
                <a:latin typeface="Times New Roman" pitchFamily="18" charset="0"/>
                <a:cs typeface="Times New Roman" pitchFamily="18" charset="0"/>
              </a:rPr>
              <a:t>Rapid Local effect </a:t>
            </a:r>
          </a:p>
          <a:p>
            <a:pPr>
              <a:lnSpc>
                <a:spcPct val="110000"/>
              </a:lnSpc>
              <a:spcBef>
                <a:spcPts val="0"/>
              </a:spcBef>
            </a:pPr>
            <a:r>
              <a:rPr lang="en-US" sz="3200" dirty="0" smtClean="0">
                <a:latin typeface="Times New Roman" pitchFamily="18" charset="0"/>
                <a:cs typeface="Times New Roman" pitchFamily="18" charset="0"/>
              </a:rPr>
              <a:t>Drug can be administered to unconscious client</a:t>
            </a:r>
          </a:p>
          <a:p>
            <a:pPr>
              <a:lnSpc>
                <a:spcPct val="110000"/>
              </a:lnSpc>
              <a:spcBef>
                <a:spcPts val="0"/>
              </a:spcBef>
            </a:pPr>
            <a:r>
              <a:rPr lang="en-US" sz="3200" dirty="0" smtClean="0">
                <a:latin typeface="Times New Roman" pitchFamily="18" charset="0"/>
                <a:cs typeface="Times New Roman" pitchFamily="18" charset="0"/>
              </a:rPr>
              <a:t>Drug  has a therapeutic effect even in minimal doses Risk  of side effects is reduced</a:t>
            </a:r>
            <a:endParaRPr lang="ru-RU" sz="3200" dirty="0" smtClean="0">
              <a:latin typeface="Times New Roman" pitchFamily="18" charset="0"/>
              <a:cs typeface="Times New Roman" pitchFamily="18" charset="0"/>
            </a:endParaRPr>
          </a:p>
          <a:p>
            <a:pPr marL="0" indent="0">
              <a:buNone/>
            </a:pPr>
            <a:r>
              <a:rPr lang="en-US" sz="3200" b="1" u="sng" dirty="0" smtClean="0">
                <a:latin typeface="Times New Roman" pitchFamily="18" charset="0"/>
                <a:cs typeface="Times New Roman" pitchFamily="18" charset="0"/>
              </a:rPr>
              <a:t>Disadvantages</a:t>
            </a:r>
            <a:r>
              <a:rPr lang="en-US" sz="3200" u="sng" dirty="0" smtClean="0">
                <a:latin typeface="Times New Roman" pitchFamily="18" charset="0"/>
                <a:cs typeface="Times New Roman" pitchFamily="18" charset="0"/>
              </a:rPr>
              <a:t> </a:t>
            </a:r>
            <a:r>
              <a:rPr lang="en-US" sz="3200" b="1" u="sng" dirty="0" smtClean="0">
                <a:latin typeface="Times New Roman" pitchFamily="18" charset="0"/>
                <a:cs typeface="Times New Roman" pitchFamily="18" charset="0"/>
              </a:rPr>
              <a:t>of the </a:t>
            </a:r>
            <a:r>
              <a:rPr lang="en-US" sz="3200" b="1" u="sng" dirty="0" err="1" smtClean="0">
                <a:latin typeface="Times New Roman" pitchFamily="18" charset="0"/>
                <a:cs typeface="Times New Roman" pitchFamily="18" charset="0"/>
              </a:rPr>
              <a:t>Inhalative</a:t>
            </a:r>
            <a:r>
              <a:rPr lang="en-US" sz="3200" b="1" u="sng" dirty="0" smtClean="0">
                <a:latin typeface="Times New Roman" pitchFamily="18" charset="0"/>
                <a:cs typeface="Times New Roman" pitchFamily="18" charset="0"/>
              </a:rPr>
              <a:t> administration</a:t>
            </a:r>
            <a:r>
              <a:rPr lang="ru-RU" sz="3200" b="1" u="sng" dirty="0" smtClean="0">
                <a:latin typeface="Times New Roman" pitchFamily="18" charset="0"/>
                <a:cs typeface="Times New Roman" pitchFamily="18" charset="0"/>
              </a:rPr>
              <a:t>:</a:t>
            </a:r>
            <a:endParaRPr lang="en-US" sz="3200" u="sng"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Local effect</a:t>
            </a:r>
            <a:endParaRPr lang="ru-RU"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Of use only for the respiratory system</a:t>
            </a:r>
            <a:endParaRPr lang="ru-RU" sz="3200" dirty="0" smtClean="0">
              <a:latin typeface="Times New Roman" pitchFamily="18" charset="0"/>
              <a:cs typeface="Times New Roman" pitchFamily="18" charset="0"/>
            </a:endParaRPr>
          </a:p>
          <a:p>
            <a:endParaRPr lang="ru-RU" sz="3200" dirty="0" smtClean="0">
              <a:latin typeface="Times New Roman" pitchFamily="18" charset="0"/>
              <a:cs typeface="Times New Roman" pitchFamily="18" charset="0"/>
            </a:endParaRPr>
          </a:p>
          <a:p>
            <a:pPr>
              <a:buNone/>
            </a:pPr>
            <a:endParaRPr lang="ru-RU" u="sng" dirty="0"/>
          </a:p>
        </p:txBody>
      </p:sp>
    </p:spTree>
    <p:extLst>
      <p:ext uri="{BB962C8B-B14F-4D97-AF65-F5344CB8AC3E}">
        <p14:creationId xmlns:p14="http://schemas.microsoft.com/office/powerpoint/2010/main" xmlns="" val="324211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4282" y="1785926"/>
            <a:ext cx="8572560" cy="2143140"/>
          </a:xfrm>
          <a:solidFill>
            <a:schemeClr val="bg2"/>
          </a:solidFill>
        </p:spPr>
        <p:txBody>
          <a:bodyPr>
            <a:normAutofit fontScale="77500" lnSpcReduction="20000"/>
          </a:bodyPr>
          <a:lstStyle/>
          <a:p>
            <a:pPr>
              <a:lnSpc>
                <a:spcPct val="120000"/>
              </a:lnSpc>
              <a:buNone/>
            </a:pPr>
            <a:r>
              <a:rPr lang="en-US" sz="3600" b="1" dirty="0" smtClean="0">
                <a:latin typeface="Times New Roman" pitchFamily="18" charset="0"/>
                <a:cs typeface="Times New Roman" pitchFamily="18" charset="0"/>
              </a:rPr>
              <a:t>Advantages </a:t>
            </a:r>
            <a:r>
              <a:rPr lang="en-US" sz="3800" b="1" dirty="0" smtClean="0">
                <a:latin typeface="Times New Roman" pitchFamily="18" charset="0"/>
                <a:cs typeface="Times New Roman" pitchFamily="18" charset="0"/>
              </a:rPr>
              <a:t>of </a:t>
            </a:r>
            <a:r>
              <a:rPr lang="en-US" sz="3600" b="1" dirty="0" err="1" smtClean="0">
                <a:latin typeface="Times New Roman" pitchFamily="18" charset="0"/>
                <a:cs typeface="Times New Roman" pitchFamily="18" charset="0"/>
              </a:rPr>
              <a:t>parenteral</a:t>
            </a:r>
            <a:r>
              <a:rPr lang="en-US" sz="3600" b="1" dirty="0" smtClean="0">
                <a:latin typeface="Times New Roman" pitchFamily="18" charset="0"/>
                <a:cs typeface="Times New Roman" pitchFamily="18" charset="0"/>
              </a:rPr>
              <a:t> administration</a:t>
            </a:r>
            <a:r>
              <a:rPr lang="en-US" sz="3800" b="1" dirty="0" smtClean="0">
                <a:latin typeface="Times New Roman" pitchFamily="18" charset="0"/>
                <a:cs typeface="Times New Roman" pitchFamily="18" charset="0"/>
              </a:rPr>
              <a:t>: </a:t>
            </a:r>
            <a:endParaRPr lang="en-US" sz="3800" b="1" dirty="0">
              <a:latin typeface="Times New Roman" pitchFamily="18" charset="0"/>
              <a:cs typeface="Times New Roman" pitchFamily="18" charset="0"/>
            </a:endParaRPr>
          </a:p>
          <a:p>
            <a:pPr>
              <a:lnSpc>
                <a:spcPct val="120000"/>
              </a:lnSpc>
            </a:pPr>
            <a:r>
              <a:rPr lang="en-US" sz="3600" dirty="0" smtClean="0">
                <a:latin typeface="Times New Roman" pitchFamily="18" charset="0"/>
                <a:cs typeface="Times New Roman" pitchFamily="18" charset="0"/>
              </a:rPr>
              <a:t>Rapid effect</a:t>
            </a:r>
            <a:r>
              <a:rPr lang="en-US" sz="3800" dirty="0" smtClean="0">
                <a:latin typeface="Times New Roman" pitchFamily="18" charset="0"/>
                <a:cs typeface="Times New Roman" pitchFamily="18" charset="0"/>
              </a:rPr>
              <a:t> (</a:t>
            </a:r>
            <a:r>
              <a:rPr lang="ru-RU"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on </a:t>
            </a:r>
            <a:r>
              <a:rPr lang="en-US" sz="3800" dirty="0">
                <a:latin typeface="Times New Roman" pitchFamily="18" charset="0"/>
                <a:cs typeface="Times New Roman" pitchFamily="18" charset="0"/>
              </a:rPr>
              <a:t>the </a:t>
            </a:r>
            <a:r>
              <a:rPr lang="en-US" sz="3800" dirty="0" smtClean="0">
                <a:latin typeface="Times New Roman" pitchFamily="18" charset="0"/>
                <a:cs typeface="Times New Roman" pitchFamily="18" charset="0"/>
              </a:rPr>
              <a:t>needle</a:t>
            </a:r>
            <a:r>
              <a:rPr lang="ru-RU"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 </a:t>
            </a:r>
            <a:endParaRPr lang="en-US" sz="3800" dirty="0">
              <a:latin typeface="Times New Roman" pitchFamily="18" charset="0"/>
              <a:cs typeface="Times New Roman" pitchFamily="18" charset="0"/>
            </a:endParaRPr>
          </a:p>
          <a:p>
            <a:pPr>
              <a:lnSpc>
                <a:spcPct val="120000"/>
              </a:lnSpc>
            </a:pPr>
            <a:r>
              <a:rPr lang="en-US" sz="3800" dirty="0" smtClean="0">
                <a:latin typeface="Times New Roman" pitchFamily="18" charset="0"/>
                <a:cs typeface="Times New Roman" pitchFamily="18" charset="0"/>
              </a:rPr>
              <a:t>Dosing </a:t>
            </a:r>
            <a:r>
              <a:rPr lang="en-US" sz="3800" dirty="0">
                <a:latin typeface="Times New Roman" pitchFamily="18" charset="0"/>
                <a:cs typeface="Times New Roman" pitchFamily="18" charset="0"/>
              </a:rPr>
              <a:t>accuracy </a:t>
            </a:r>
          </a:p>
          <a:p>
            <a:pPr>
              <a:lnSpc>
                <a:spcPct val="120000"/>
              </a:lnSpc>
            </a:pPr>
            <a:r>
              <a:rPr lang="en-US" sz="3800" dirty="0" smtClean="0">
                <a:latin typeface="Times New Roman" pitchFamily="18" charset="0"/>
                <a:cs typeface="Times New Roman" pitchFamily="18" charset="0"/>
              </a:rPr>
              <a:t>Delivery </a:t>
            </a:r>
            <a:r>
              <a:rPr lang="en-US" sz="3800" dirty="0">
                <a:latin typeface="Times New Roman" pitchFamily="18" charset="0"/>
                <a:cs typeface="Times New Roman" pitchFamily="18" charset="0"/>
              </a:rPr>
              <a:t>of the drug into the bloodstream unchanged</a:t>
            </a:r>
            <a:endParaRPr lang="ru-RU" sz="3800" dirty="0">
              <a:latin typeface="Times New Roman" pitchFamily="18" charset="0"/>
              <a:cs typeface="Times New Roman" pitchFamily="18" charset="0"/>
            </a:endParaRPr>
          </a:p>
          <a:p>
            <a:endParaRPr lang="ru-RU" sz="3200" dirty="0"/>
          </a:p>
        </p:txBody>
      </p:sp>
      <p:sp>
        <p:nvSpPr>
          <p:cNvPr id="4" name="Объект 3"/>
          <p:cNvSpPr>
            <a:spLocks noGrp="1"/>
          </p:cNvSpPr>
          <p:nvPr>
            <p:ph sz="half" idx="2"/>
          </p:nvPr>
        </p:nvSpPr>
        <p:spPr>
          <a:xfrm>
            <a:off x="214282" y="4786322"/>
            <a:ext cx="8715436" cy="1785950"/>
          </a:xfrm>
        </p:spPr>
        <p:txBody>
          <a:bodyPr>
            <a:normAutofit fontScale="77500" lnSpcReduction="20000"/>
          </a:bodyPr>
          <a:lstStyle/>
          <a:p>
            <a:pPr>
              <a:buNone/>
            </a:pPr>
            <a:r>
              <a:rPr lang="en-US" sz="3500" b="1" dirty="0" smtClean="0">
                <a:latin typeface="Times New Roman" pitchFamily="18" charset="0"/>
                <a:cs typeface="Times New Roman" pitchFamily="18" charset="0"/>
              </a:rPr>
              <a:t>Disadvantages of </a:t>
            </a:r>
            <a:r>
              <a:rPr lang="en-US" sz="3500" b="1" dirty="0" err="1" smtClean="0">
                <a:latin typeface="Times New Roman" pitchFamily="18" charset="0"/>
                <a:cs typeface="Times New Roman" pitchFamily="18" charset="0"/>
              </a:rPr>
              <a:t>parenteral</a:t>
            </a:r>
            <a:r>
              <a:rPr lang="en-US" sz="3500" b="1" dirty="0" smtClean="0">
                <a:latin typeface="Times New Roman" pitchFamily="18" charset="0"/>
                <a:cs typeface="Times New Roman" pitchFamily="18" charset="0"/>
              </a:rPr>
              <a:t> administration:</a:t>
            </a:r>
            <a:r>
              <a:rPr lang="en-US" sz="3500" dirty="0" smtClean="0">
                <a:latin typeface="Times New Roman" pitchFamily="18" charset="0"/>
                <a:cs typeface="Times New Roman" pitchFamily="18" charset="0"/>
              </a:rPr>
              <a:t> </a:t>
            </a:r>
          </a:p>
          <a:p>
            <a:r>
              <a:rPr lang="en-US" sz="3500" dirty="0" smtClean="0">
                <a:latin typeface="Times New Roman" pitchFamily="18" charset="0"/>
                <a:cs typeface="Times New Roman" pitchFamily="18" charset="0"/>
              </a:rPr>
              <a:t>well-trained staff is required</a:t>
            </a:r>
          </a:p>
          <a:p>
            <a:r>
              <a:rPr lang="en-US" sz="3500" dirty="0" smtClean="0">
                <a:latin typeface="Times New Roman" pitchFamily="18" charset="0"/>
                <a:cs typeface="Times New Roman" pitchFamily="18" charset="0"/>
              </a:rPr>
              <a:t>compliance with aseptic and antiseptic is required</a:t>
            </a:r>
          </a:p>
          <a:p>
            <a:r>
              <a:rPr lang="en-US" sz="3500" dirty="0" smtClean="0">
                <a:latin typeface="Times New Roman" pitchFamily="18" charset="0"/>
                <a:cs typeface="Times New Roman" pitchFamily="18" charset="0"/>
              </a:rPr>
              <a:t>Breaks skin barrier</a:t>
            </a:r>
            <a:endParaRPr lang="ru-RU" sz="3500" dirty="0" smtClean="0">
              <a:latin typeface="Times New Roman" pitchFamily="18" charset="0"/>
              <a:cs typeface="Times New Roman" pitchFamily="18" charset="0"/>
            </a:endParaRPr>
          </a:p>
          <a:p>
            <a:endParaRPr lang="ru-RU" dirty="0"/>
          </a:p>
        </p:txBody>
      </p:sp>
      <p:sp>
        <p:nvSpPr>
          <p:cNvPr id="5" name="Прямоугольник 4"/>
          <p:cNvSpPr/>
          <p:nvPr/>
        </p:nvSpPr>
        <p:spPr>
          <a:xfrm>
            <a:off x="1714480" y="285728"/>
            <a:ext cx="6615685" cy="861774"/>
          </a:xfrm>
          <a:prstGeom prst="rect">
            <a:avLst/>
          </a:prstGeom>
        </p:spPr>
        <p:txBody>
          <a:bodyPr wrap="square">
            <a:spAutoFit/>
          </a:bodyPr>
          <a:lstStyle/>
          <a:p>
            <a:pPr algn="ctr"/>
            <a:r>
              <a:rPr lang="en-US" sz="3200" dirty="0" smtClean="0"/>
              <a:t>The </a:t>
            </a:r>
            <a:r>
              <a:rPr lang="en-US" sz="3200" b="1" dirty="0" err="1" smtClean="0"/>
              <a:t>parenteral</a:t>
            </a:r>
            <a:r>
              <a:rPr lang="en-US" sz="3200" b="1" dirty="0" smtClean="0"/>
              <a:t> administration</a:t>
            </a:r>
            <a:endParaRPr lang="ru-RU" sz="3200" b="1" dirty="0" smtClean="0"/>
          </a:p>
          <a:p>
            <a:endParaRPr lang="ru-RU" dirty="0"/>
          </a:p>
        </p:txBody>
      </p:sp>
      <p:sp>
        <p:nvSpPr>
          <p:cNvPr id="6" name="Прямоугольник 5"/>
          <p:cNvSpPr/>
          <p:nvPr/>
        </p:nvSpPr>
        <p:spPr>
          <a:xfrm>
            <a:off x="642910" y="928670"/>
            <a:ext cx="7143800" cy="923330"/>
          </a:xfrm>
          <a:prstGeom prst="rect">
            <a:avLst/>
          </a:prstGeom>
        </p:spPr>
        <p:txBody>
          <a:bodyPr wrap="square">
            <a:spAutoFit/>
          </a:bodyPr>
          <a:lstStyle/>
          <a:p>
            <a:r>
              <a:rPr lang="en-US" dirty="0" err="1" smtClean="0"/>
              <a:t>Parenteral</a:t>
            </a:r>
            <a:r>
              <a:rPr lang="en-US" dirty="0" smtClean="0"/>
              <a:t> method - the introduction of drugs avoiding the gastrointestinal tract. </a:t>
            </a:r>
            <a:endParaRPr lang="ru-RU" dirty="0" smtClean="0"/>
          </a:p>
          <a:p>
            <a:endParaRPr lang="ru-RU" dirty="0"/>
          </a:p>
        </p:txBody>
      </p:sp>
    </p:spTree>
    <p:extLst>
      <p:ext uri="{BB962C8B-B14F-4D97-AF65-F5344CB8AC3E}">
        <p14:creationId xmlns:p14="http://schemas.microsoft.com/office/powerpoint/2010/main" xmlns="" val="306481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Methods of the </a:t>
            </a:r>
            <a:r>
              <a:rPr lang="en-US" b="1" dirty="0" err="1" smtClean="0"/>
              <a:t>parenteral</a:t>
            </a:r>
            <a:r>
              <a:rPr lang="en-US" b="1" dirty="0" smtClean="0"/>
              <a:t> administration</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lvl="0"/>
            <a:r>
              <a:rPr lang="en-US" dirty="0" smtClean="0">
                <a:latin typeface="Times New Roman" pitchFamily="18" charset="0"/>
                <a:cs typeface="Times New Roman" pitchFamily="18" charset="0"/>
              </a:rPr>
              <a:t>In the tissue: </a:t>
            </a:r>
            <a:r>
              <a:rPr lang="en-US" dirty="0" err="1" smtClean="0">
                <a:latin typeface="Times New Roman" pitchFamily="18" charset="0"/>
                <a:cs typeface="Times New Roman" pitchFamily="18" charset="0"/>
              </a:rPr>
              <a:t>intradermally</a:t>
            </a:r>
            <a:r>
              <a:rPr lang="en-US" dirty="0" smtClean="0">
                <a:latin typeface="Times New Roman" pitchFamily="18" charset="0"/>
                <a:cs typeface="Times New Roman" pitchFamily="18" charset="0"/>
              </a:rPr>
              <a:t>, subcutaneously, intramuscularly, </a:t>
            </a:r>
            <a:r>
              <a:rPr lang="en-US" dirty="0" err="1" smtClean="0">
                <a:latin typeface="Times New Roman" pitchFamily="18" charset="0"/>
                <a:cs typeface="Times New Roman" pitchFamily="18" charset="0"/>
              </a:rPr>
              <a:t>intraosseously</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In vessels: intravenously, </a:t>
            </a:r>
            <a:r>
              <a:rPr lang="en-US" dirty="0" err="1" smtClean="0">
                <a:latin typeface="Times New Roman" pitchFamily="18" charset="0"/>
                <a:cs typeface="Times New Roman" pitchFamily="18" charset="0"/>
              </a:rPr>
              <a:t>intraarterially</a:t>
            </a:r>
            <a:r>
              <a:rPr lang="en-US" dirty="0" smtClean="0">
                <a:latin typeface="Times New Roman" pitchFamily="18" charset="0"/>
                <a:cs typeface="Times New Roman" pitchFamily="18" charset="0"/>
              </a:rPr>
              <a:t>, in lymph vessels </a:t>
            </a:r>
            <a:endParaRPr lang="ru-RU"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In the cavity: the pleural cavity, the abdominal cavity, </a:t>
            </a:r>
            <a:r>
              <a:rPr lang="en-US" dirty="0" err="1" smtClean="0">
                <a:latin typeface="Times New Roman" pitchFamily="18" charset="0"/>
                <a:cs typeface="Times New Roman" pitchFamily="18" charset="0"/>
              </a:rPr>
              <a:t>intracardiac</a:t>
            </a:r>
            <a:r>
              <a:rPr lang="en-US" dirty="0" smtClean="0">
                <a:latin typeface="Times New Roman" pitchFamily="18" charset="0"/>
                <a:cs typeface="Times New Roman" pitchFamily="18" charset="0"/>
              </a:rPr>
              <a:t>, into the joint cavity </a:t>
            </a:r>
            <a:endParaRPr lang="ru-RU"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In the subarachnoid space.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Systems of Medication Distribution in hospitals</a:t>
            </a:r>
            <a:endParaRPr lang="ru-RU" dirty="0"/>
          </a:p>
        </p:txBody>
      </p:sp>
      <p:sp>
        <p:nvSpPr>
          <p:cNvPr id="3" name="Содержимое 2"/>
          <p:cNvSpPr>
            <a:spLocks noGrp="1"/>
          </p:cNvSpPr>
          <p:nvPr>
            <p:ph sz="half" idx="1"/>
          </p:nvPr>
        </p:nvSpPr>
        <p:spPr>
          <a:xfrm>
            <a:off x="214282" y="1600200"/>
            <a:ext cx="8572560" cy="5043510"/>
          </a:xfrm>
          <a:solidFill>
            <a:schemeClr val="bg2"/>
          </a:solidFill>
        </p:spPr>
        <p:txBody>
          <a:bodyPr>
            <a:normAutofit fontScale="92500" lnSpcReduction="20000"/>
          </a:bodyPr>
          <a:lstStyle/>
          <a:p>
            <a:pPr>
              <a:lnSpc>
                <a:spcPct val="120000"/>
              </a:lnSpc>
              <a:spcBef>
                <a:spcPts val="600"/>
              </a:spcBef>
              <a:buNone/>
            </a:pPr>
            <a:r>
              <a:rPr lang="en-US" sz="4100" b="1" dirty="0" smtClean="0">
                <a:latin typeface="Times New Roman" pitchFamily="18" charset="0"/>
                <a:cs typeface="Times New Roman" pitchFamily="18" charset="0"/>
              </a:rPr>
              <a:t>Four types</a:t>
            </a:r>
            <a:r>
              <a:rPr lang="en-US" sz="4100" dirty="0" smtClean="0">
                <a:latin typeface="Times New Roman" pitchFamily="18" charset="0"/>
                <a:cs typeface="Times New Roman" pitchFamily="18" charset="0"/>
              </a:rPr>
              <a:t> of systems </a:t>
            </a:r>
            <a:r>
              <a:rPr lang="ru-RU" sz="4100" dirty="0" smtClean="0">
                <a:latin typeface="Times New Roman" pitchFamily="18" charset="0"/>
                <a:cs typeface="Times New Roman" pitchFamily="18" charset="0"/>
              </a:rPr>
              <a:t>аге</a:t>
            </a:r>
            <a:r>
              <a:rPr lang="en-US" sz="4100" dirty="0" smtClean="0">
                <a:latin typeface="Times New Roman" pitchFamily="18" charset="0"/>
                <a:cs typeface="Times New Roman" pitchFamily="18" charset="0"/>
              </a:rPr>
              <a:t> used to ensure the safe storage and administration of medications.</a:t>
            </a:r>
            <a:endParaRPr lang="ru-RU" sz="4100" dirty="0" smtClean="0">
              <a:latin typeface="Times New Roman" pitchFamily="18" charset="0"/>
              <a:cs typeface="Times New Roman" pitchFamily="18" charset="0"/>
            </a:endParaRPr>
          </a:p>
          <a:p>
            <a:pPr>
              <a:lnSpc>
                <a:spcPct val="120000"/>
              </a:lnSpc>
              <a:spcBef>
                <a:spcPts val="600"/>
              </a:spcBef>
              <a:buNone/>
            </a:pPr>
            <a:r>
              <a:rPr lang="en-US" sz="4100" dirty="0" smtClean="0">
                <a:latin typeface="Times New Roman" pitchFamily="18" charset="0"/>
                <a:cs typeface="Times New Roman" pitchFamily="18" charset="0"/>
              </a:rPr>
              <a:t>1. The stock supply.</a:t>
            </a:r>
            <a:endParaRPr lang="ru-RU" sz="4100" dirty="0" smtClean="0">
              <a:latin typeface="Times New Roman" pitchFamily="18" charset="0"/>
              <a:cs typeface="Times New Roman" pitchFamily="18" charset="0"/>
            </a:endParaRPr>
          </a:p>
          <a:p>
            <a:pPr>
              <a:lnSpc>
                <a:spcPct val="120000"/>
              </a:lnSpc>
              <a:spcBef>
                <a:spcPts val="600"/>
              </a:spcBef>
              <a:buNone/>
            </a:pPr>
            <a:r>
              <a:rPr lang="en-US" sz="4100" dirty="0" smtClean="0">
                <a:latin typeface="Times New Roman" pitchFamily="18" charset="0"/>
                <a:cs typeface="Times New Roman" pitchFamily="18" charset="0"/>
              </a:rPr>
              <a:t>2. The unit dose supply.</a:t>
            </a:r>
            <a:endParaRPr lang="ru-RU" sz="4100" dirty="0" smtClean="0">
              <a:latin typeface="Times New Roman" pitchFamily="18" charset="0"/>
              <a:cs typeface="Times New Roman" pitchFamily="18" charset="0"/>
            </a:endParaRPr>
          </a:p>
          <a:p>
            <a:pPr>
              <a:lnSpc>
                <a:spcPct val="120000"/>
              </a:lnSpc>
              <a:spcBef>
                <a:spcPts val="600"/>
              </a:spcBef>
              <a:buNone/>
            </a:pPr>
            <a:r>
              <a:rPr lang="en-US" sz="4100" dirty="0" smtClean="0">
                <a:latin typeface="Times New Roman" pitchFamily="18" charset="0"/>
                <a:cs typeface="Times New Roman" pitchFamily="18" charset="0"/>
              </a:rPr>
              <a:t>3. The automated medication dispensing system.</a:t>
            </a:r>
            <a:endParaRPr lang="ru-RU" sz="4100" dirty="0" smtClean="0">
              <a:latin typeface="Times New Roman" pitchFamily="18" charset="0"/>
              <a:cs typeface="Times New Roman" pitchFamily="18" charset="0"/>
            </a:endParaRPr>
          </a:p>
          <a:p>
            <a:pPr>
              <a:lnSpc>
                <a:spcPct val="120000"/>
              </a:lnSpc>
              <a:spcBef>
                <a:spcPts val="600"/>
              </a:spcBef>
              <a:buNone/>
            </a:pPr>
            <a:r>
              <a:rPr lang="en-US" sz="4100" dirty="0" smtClean="0">
                <a:latin typeface="Times New Roman" pitchFamily="18" charset="0"/>
                <a:cs typeface="Times New Roman" pitchFamily="18" charset="0"/>
              </a:rPr>
              <a:t>4. The self-administered supply.</a:t>
            </a:r>
            <a:endParaRPr lang="ru-RU" sz="4100"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5286380" y="1600200"/>
            <a:ext cx="3643338" cy="5043510"/>
          </a:xfrm>
        </p:spPr>
        <p:txBody>
          <a:bodyPr>
            <a:normAutofit fontScale="92500" lnSpcReduction="20000"/>
          </a:bodyPr>
          <a:lstStyle/>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285728"/>
            <a:ext cx="8786842" cy="6357982"/>
          </a:xfrm>
        </p:spPr>
        <p:txBody>
          <a:bodyPr>
            <a:normAutofit fontScale="85000" lnSpcReduction="10000"/>
          </a:bodyPr>
          <a:lstStyle/>
          <a:p>
            <a:pPr>
              <a:lnSpc>
                <a:spcPct val="120000"/>
              </a:lnSpc>
            </a:pPr>
            <a:r>
              <a:rPr lang="en-US" sz="4100" b="1" dirty="0" smtClean="0">
                <a:latin typeface="Times New Roman" pitchFamily="18" charset="0"/>
                <a:cs typeface="Times New Roman" pitchFamily="18" charset="0"/>
              </a:rPr>
              <a:t>Stock Supply</a:t>
            </a:r>
          </a:p>
          <a:p>
            <a:pPr>
              <a:lnSpc>
                <a:spcPct val="120000"/>
              </a:lnSpc>
            </a:pPr>
            <a:r>
              <a:rPr lang="en-US" sz="4100" dirty="0" smtClean="0">
                <a:latin typeface="Times New Roman" pitchFamily="18" charset="0"/>
                <a:cs typeface="Times New Roman" pitchFamily="18" charset="0"/>
              </a:rPr>
              <a:t>In this system large quantities of frequently prescribed medications are provided in а client care area, which are stored in locked cupboard in а storage room. Individual doses are administered to clients, in that particular unit by nurses who measure individual doses from the large stock bottles on packaged containers. Narcotic drugs are supplied by this system.</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85728"/>
            <a:ext cx="8572560" cy="6572272"/>
          </a:xfrm>
        </p:spPr>
        <p:txBody>
          <a:bodyPr>
            <a:noAutofit/>
          </a:bodyPr>
          <a:lstStyle/>
          <a:p>
            <a:pPr>
              <a:spcBef>
                <a:spcPts val="0"/>
              </a:spcBef>
            </a:pPr>
            <a:r>
              <a:rPr lang="en-US" sz="2400" b="1" dirty="0" smtClean="0">
                <a:latin typeface="Times New Roman" pitchFamily="18" charset="0"/>
                <a:cs typeface="Times New Roman" pitchFamily="18" charset="0"/>
              </a:rPr>
              <a:t>Unit Dose</a:t>
            </a:r>
          </a:p>
          <a:p>
            <a:pPr>
              <a:spcBef>
                <a:spcPts val="0"/>
              </a:spcBef>
            </a:pPr>
            <a:r>
              <a:rPr lang="en-US" sz="2400" dirty="0" smtClean="0">
                <a:latin typeface="Times New Roman" pitchFamily="18" charset="0"/>
                <a:cs typeface="Times New Roman" pitchFamily="18" charset="0"/>
              </a:rPr>
              <a:t>In this system the pharmacy </a:t>
            </a:r>
            <a:r>
              <a:rPr lang="en-US" sz="2400" dirty="0" err="1" smtClean="0">
                <a:latin typeface="Times New Roman" pitchFamily="18" charset="0"/>
                <a:cs typeface="Times New Roman" pitchFamily="18" charset="0"/>
              </a:rPr>
              <a:t>оr</a:t>
            </a:r>
            <a:r>
              <a:rPr lang="en-US" sz="2400" dirty="0" smtClean="0">
                <a:latin typeface="Times New Roman" pitchFamily="18" charset="0"/>
                <a:cs typeface="Times New Roman" pitchFamily="18" charset="0"/>
              </a:rPr>
              <a:t> manufacturer does the prepackaging </a:t>
            </a:r>
            <a:r>
              <a:rPr lang="en-US" sz="2400" dirty="0" err="1" smtClean="0">
                <a:latin typeface="Times New Roman" pitchFamily="18" charset="0"/>
                <a:cs typeface="Times New Roman" pitchFamily="18" charset="0"/>
              </a:rPr>
              <a:t>оr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prelabelling</a:t>
            </a:r>
            <a:r>
              <a:rPr lang="en-US" sz="2400" dirty="0" smtClean="0">
                <a:latin typeface="Times New Roman" pitchFamily="18" charset="0"/>
                <a:cs typeface="Times New Roman" pitchFamily="18" charset="0"/>
              </a:rPr>
              <a:t> of the individual client dose. The individual unit dose is а prescribed amount of medication dispensed at а specified time. In this system pharmacists and nurses both participate in preparation and administration of medication and evaluating their effects. In large health care facilities this is the preferred system because it provides а double check mechanism ensuring client safety. Besides this, the pharmacist </a:t>
            </a:r>
            <a:r>
              <a:rPr lang="en-US" sz="2400" dirty="0" err="1" smtClean="0">
                <a:latin typeface="Times New Roman" pitchFamily="18" charset="0"/>
                <a:cs typeface="Times New Roman" pitchFamily="18" charset="0"/>
              </a:rPr>
              <a:t>сan</a:t>
            </a:r>
            <a:r>
              <a:rPr lang="en-US" sz="2400" dirty="0" smtClean="0">
                <a:latin typeface="Times New Roman" pitchFamily="18" charset="0"/>
                <a:cs typeface="Times New Roman" pitchFamily="18" charset="0"/>
              </a:rPr>
              <a:t> provide information to the nurse regarding medication, interaction and contraindications. It also saves the </a:t>
            </a:r>
            <a:r>
              <a:rPr lang="en-US" sz="2400" dirty="0" err="1" smtClean="0">
                <a:latin typeface="Times New Roman" pitchFamily="18" charset="0"/>
                <a:cs typeface="Times New Roman" pitchFamily="18" charset="0"/>
              </a:rPr>
              <a:t>vаluablе</a:t>
            </a:r>
            <a:r>
              <a:rPr lang="en-US" sz="2400" dirty="0" smtClean="0">
                <a:latin typeface="Times New Roman" pitchFamily="18" charset="0"/>
                <a:cs typeface="Times New Roman" pitchFamily="18" charset="0"/>
              </a:rPr>
              <a:t> nursing time.</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0"/>
            <a:ext cx="8643998" cy="6357982"/>
          </a:xfrm>
        </p:spPr>
        <p:txBody>
          <a:bodyPr>
            <a:normAutofit fontScale="70000" lnSpcReduction="20000"/>
          </a:bodyPr>
          <a:lstStyle/>
          <a:p>
            <a:pPr>
              <a:lnSpc>
                <a:spcPct val="120000"/>
              </a:lnSpc>
              <a:spcBef>
                <a:spcPts val="0"/>
              </a:spcBef>
            </a:pPr>
            <a:r>
              <a:rPr lang="en-US" sz="4500" b="1" dirty="0" smtClean="0">
                <a:latin typeface="Times New Roman" pitchFamily="18" charset="0"/>
                <a:cs typeface="Times New Roman" pitchFamily="18" charset="0"/>
              </a:rPr>
              <a:t>Automated Medication Dispensing System</a:t>
            </a:r>
          </a:p>
          <a:p>
            <a:pPr>
              <a:lnSpc>
                <a:spcPct val="120000"/>
              </a:lnSpc>
              <a:spcBef>
                <a:spcPts val="0"/>
              </a:spcBef>
            </a:pPr>
            <a:r>
              <a:rPr lang="en-US" sz="4500" dirty="0" smtClean="0">
                <a:latin typeface="Times New Roman" pitchFamily="18" charset="0"/>
                <a:cs typeface="Times New Roman" pitchFamily="18" charset="0"/>
              </a:rPr>
              <a:t>These machines usually contain а combination of medications frequently used in а unit (so that newly ordered medications </a:t>
            </a:r>
            <a:r>
              <a:rPr lang="en-US" sz="4500" dirty="0" err="1" smtClean="0">
                <a:latin typeface="Times New Roman" pitchFamily="18" charset="0"/>
                <a:cs typeface="Times New Roman" pitchFamily="18" charset="0"/>
              </a:rPr>
              <a:t>сan</a:t>
            </a:r>
            <a:r>
              <a:rPr lang="en-US" sz="4500" dirty="0" smtClean="0">
                <a:latin typeface="Times New Roman" pitchFamily="18" charset="0"/>
                <a:cs typeface="Times New Roman" pitchFamily="18" charset="0"/>
              </a:rPr>
              <a:t> be immediately administered) PRN medications, controlled drugs, and emergency medications. Nurses can access the system by using а password, then select а function from choices offered by the computerized menus to obtain the desired medication for clients. This system helps to keep an account of all medications used for billing and controlled substance for record keeping.</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0"/>
            <a:ext cx="8643998" cy="6357982"/>
          </a:xfrm>
        </p:spPr>
        <p:txBody>
          <a:bodyPr>
            <a:noAutofit/>
          </a:bodyPr>
          <a:lstStyle/>
          <a:p>
            <a:pPr>
              <a:spcBef>
                <a:spcPts val="0"/>
              </a:spcBef>
            </a:pPr>
            <a:r>
              <a:rPr lang="en-US" b="1" dirty="0" smtClean="0">
                <a:latin typeface="Times New Roman" pitchFamily="18" charset="0"/>
                <a:cs typeface="Times New Roman" pitchFamily="18" charset="0"/>
              </a:rPr>
              <a:t>Self-Administered medications (SAM) System</a:t>
            </a:r>
          </a:p>
          <a:p>
            <a:pPr>
              <a:spcBef>
                <a:spcPts val="0"/>
              </a:spcBef>
            </a:pPr>
            <a:r>
              <a:rPr lang="en-US" dirty="0" smtClean="0">
                <a:latin typeface="Times New Roman" pitchFamily="18" charset="0"/>
                <a:cs typeface="Times New Roman" pitchFamily="18" charset="0"/>
              </a:rPr>
              <a:t>In this, each client is supplied with his/her prescribed doses and quantities for а given period. Each medication is supplied in а separate container and is used only for </a:t>
            </a:r>
            <a:r>
              <a:rPr lang="en-US" dirty="0" err="1" smtClean="0">
                <a:latin typeface="Times New Roman" pitchFamily="18" charset="0"/>
                <a:cs typeface="Times New Roman" pitchFamily="18" charset="0"/>
              </a:rPr>
              <a:t>оne</a:t>
            </a:r>
            <a:r>
              <a:rPr lang="en-US" dirty="0" smtClean="0">
                <a:latin typeface="Times New Roman" pitchFamily="18" charset="0"/>
                <a:cs typeface="Times New Roman" pitchFamily="18" charset="0"/>
              </a:rPr>
              <a:t> client medication. It can be stored at the client's bedside, </a:t>
            </a:r>
            <a:r>
              <a:rPr lang="en-US" dirty="0" err="1" smtClean="0">
                <a:latin typeface="Times New Roman" pitchFamily="18" charset="0"/>
                <a:cs typeface="Times New Roman" pitchFamily="18" charset="0"/>
              </a:rPr>
              <a:t>sо</a:t>
            </a:r>
            <a:r>
              <a:rPr lang="en-US" dirty="0" smtClean="0">
                <a:latin typeface="Times New Roman" pitchFamily="18" charset="0"/>
                <a:cs typeface="Times New Roman" pitchFamily="18" charset="0"/>
              </a:rPr>
              <a:t> as to </a:t>
            </a:r>
            <a:r>
              <a:rPr lang="en-US" dirty="0" err="1" smtClean="0">
                <a:latin typeface="Times New Roman" pitchFamily="18" charset="0"/>
                <a:cs typeface="Times New Roman" pitchFamily="18" charset="0"/>
              </a:rPr>
              <a:t>еnаblе</a:t>
            </a:r>
            <a:r>
              <a:rPr lang="en-US" dirty="0" smtClean="0">
                <a:latin typeface="Times New Roman" pitchFamily="18" charset="0"/>
                <a:cs typeface="Times New Roman" pitchFamily="18" charset="0"/>
              </a:rPr>
              <a:t> self-administration. This system gives opportunity for the client to get involved in his / her own care. It also saves the nurse's time in administering medications.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118786" name="Picture 2" descr="http://495magazin.ru/image/cache/data/%D0%A4%D0%B8%D0%B7%D0%B8%D0%BE%D1%82%D0%B5%D1%80%D0%B0%D0%BF%D0%B8%D1%8F/%D0%A2%D0%B0%D0%B1%D0%BB%D0%B5%D1%82%D0%BD%D0%B8%D1%86%D0%B0-500x500.jpg"/>
          <p:cNvPicPr>
            <a:picLocks noChangeAspect="1" noChangeArrowheads="1"/>
          </p:cNvPicPr>
          <p:nvPr/>
        </p:nvPicPr>
        <p:blipFill>
          <a:blip r:embed="rId2"/>
          <a:srcRect/>
          <a:stretch>
            <a:fillRect/>
          </a:stretch>
        </p:blipFill>
        <p:spPr bwMode="auto">
          <a:xfrm>
            <a:off x="0" y="0"/>
            <a:ext cx="4762500" cy="4714884"/>
          </a:xfrm>
          <a:prstGeom prst="rect">
            <a:avLst/>
          </a:prstGeom>
          <a:noFill/>
        </p:spPr>
      </p:pic>
      <p:pic>
        <p:nvPicPr>
          <p:cNvPr id="118790" name="Picture 6" descr="http://zdravtorg.ru/d/72501/d/kassetnica.jpg"/>
          <p:cNvPicPr>
            <a:picLocks noChangeAspect="1" noChangeArrowheads="1"/>
          </p:cNvPicPr>
          <p:nvPr/>
        </p:nvPicPr>
        <p:blipFill>
          <a:blip r:embed="rId3"/>
          <a:srcRect/>
          <a:stretch>
            <a:fillRect/>
          </a:stretch>
        </p:blipFill>
        <p:spPr bwMode="auto">
          <a:xfrm>
            <a:off x="3500430" y="3000372"/>
            <a:ext cx="5910253" cy="38576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en-US" b="1" dirty="0" smtClean="0">
                <a:latin typeface="Times New Roman" pitchFamily="18" charset="0"/>
                <a:cs typeface="Times New Roman" pitchFamily="18" charset="0"/>
              </a:rPr>
              <a:t>Control</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questions</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000108"/>
            <a:ext cx="8572560" cy="5643602"/>
          </a:xfrm>
        </p:spPr>
        <p:txBody>
          <a:bodyPr>
            <a:normAutofit fontScale="32500" lnSpcReduction="20000"/>
          </a:bodyPr>
          <a:lstStyle/>
          <a:p>
            <a:pPr lvl="0">
              <a:lnSpc>
                <a:spcPct val="120000"/>
              </a:lnSpc>
              <a:spcBef>
                <a:spcPts val="0"/>
              </a:spcBef>
            </a:pPr>
            <a:r>
              <a:rPr lang="en-US" sz="4900" dirty="0" smtClean="0">
                <a:latin typeface="Times New Roman" pitchFamily="18" charset="0"/>
                <a:cs typeface="Times New Roman" pitchFamily="18" charset="0"/>
              </a:rPr>
              <a:t>Pharmacotherapy</a:t>
            </a:r>
            <a:r>
              <a:rPr lang="ru-RU" sz="4900" dirty="0" smtClean="0">
                <a:latin typeface="Times New Roman" pitchFamily="18" charset="0"/>
                <a:cs typeface="Times New Roman" pitchFamily="18" charset="0"/>
              </a:rPr>
              <a:t>, </a:t>
            </a:r>
            <a:r>
              <a:rPr lang="en-US" sz="4900" dirty="0" smtClean="0">
                <a:latin typeface="Times New Roman" pitchFamily="18" charset="0"/>
                <a:cs typeface="Times New Roman" pitchFamily="18" charset="0"/>
              </a:rPr>
              <a:t>medication</a:t>
            </a:r>
            <a:r>
              <a:rPr lang="ru-RU" sz="4900" dirty="0" smtClean="0">
                <a:latin typeface="Times New Roman" pitchFamily="18" charset="0"/>
                <a:cs typeface="Times New Roman" pitchFamily="18" charset="0"/>
              </a:rPr>
              <a:t>. </a:t>
            </a:r>
            <a:r>
              <a:rPr lang="ru-RU" sz="4900" dirty="0" err="1" smtClean="0">
                <a:latin typeface="Times New Roman" pitchFamily="18" charset="0"/>
                <a:cs typeface="Times New Roman" pitchFamily="18" charset="0"/>
              </a:rPr>
              <a:t>Definition</a:t>
            </a:r>
            <a:r>
              <a:rPr lang="ru-RU" sz="4900" dirty="0" smtClean="0">
                <a:latin typeface="Times New Roman" pitchFamily="18" charset="0"/>
                <a:cs typeface="Times New Roman" pitchFamily="18" charset="0"/>
              </a:rPr>
              <a:t>.</a:t>
            </a:r>
          </a:p>
          <a:p>
            <a:pPr lvl="0">
              <a:lnSpc>
                <a:spcPct val="120000"/>
              </a:lnSpc>
              <a:spcBef>
                <a:spcPts val="0"/>
              </a:spcBef>
            </a:pPr>
            <a:r>
              <a:rPr lang="en-US" sz="4900" dirty="0" smtClean="0">
                <a:latin typeface="Times New Roman" pitchFamily="18" charset="0"/>
                <a:cs typeface="Times New Roman" pitchFamily="18" charset="0"/>
              </a:rPr>
              <a:t>Types of pharmacotherapy: </a:t>
            </a:r>
            <a:r>
              <a:rPr lang="en-US" sz="4900" dirty="0" err="1" smtClean="0">
                <a:latin typeface="Times New Roman" pitchFamily="18" charset="0"/>
                <a:cs typeface="Times New Roman" pitchFamily="18" charset="0"/>
              </a:rPr>
              <a:t>Etiotropic</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Pathogenetic</a:t>
            </a:r>
            <a:r>
              <a:rPr lang="en-US" sz="4900" dirty="0" smtClean="0">
                <a:latin typeface="Times New Roman" pitchFamily="18" charset="0"/>
                <a:cs typeface="Times New Roman" pitchFamily="18" charset="0"/>
              </a:rPr>
              <a:t>, Symptomatic, Substitution, Preventive therapy.</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Basic knowledge regarding drugs, which should have a nurse.</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Effects of drugs on the body: Therapeutic Effects, Local Effects, Systemic Effects, Side  Effects.</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Definition of the medical terms: «dose», «minimum </a:t>
            </a:r>
            <a:r>
              <a:rPr lang="en-US" sz="4900" dirty="0" err="1" smtClean="0">
                <a:latin typeface="Times New Roman" pitchFamily="18" charset="0"/>
                <a:cs typeface="Times New Roman" pitchFamily="18" charset="0"/>
              </a:rPr>
              <a:t>dose»,«maximum</a:t>
            </a:r>
            <a:r>
              <a:rPr lang="en-US" sz="4900" dirty="0" smtClean="0">
                <a:latin typeface="Times New Roman" pitchFamily="18" charset="0"/>
                <a:cs typeface="Times New Roman" pitchFamily="18" charset="0"/>
              </a:rPr>
              <a:t> dose», «Lethal dose».</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Methods of drug </a:t>
            </a:r>
            <a:r>
              <a:rPr lang="en-US" sz="4900" dirty="0" err="1" smtClean="0">
                <a:latin typeface="Times New Roman" pitchFamily="18" charset="0"/>
                <a:cs typeface="Times New Roman" pitchFamily="18" charset="0"/>
              </a:rPr>
              <a:t>administration:External</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Enteral</a:t>
            </a:r>
            <a:r>
              <a:rPr lang="en-US" sz="4900" dirty="0" smtClean="0">
                <a:latin typeface="Times New Roman" pitchFamily="18" charset="0"/>
                <a:cs typeface="Times New Roman" pitchFamily="18" charset="0"/>
              </a:rPr>
              <a:t>,  Inhalation,  </a:t>
            </a:r>
            <a:r>
              <a:rPr lang="en-US" sz="4900" dirty="0" err="1" smtClean="0">
                <a:latin typeface="Times New Roman" pitchFamily="18" charset="0"/>
                <a:cs typeface="Times New Roman" pitchFamily="18" charset="0"/>
              </a:rPr>
              <a:t>Parenteral</a:t>
            </a:r>
            <a:r>
              <a:rPr lang="en-US" sz="4900" dirty="0" smtClean="0">
                <a:latin typeface="Times New Roman" pitchFamily="18" charset="0"/>
                <a:cs typeface="Times New Roman" pitchFamily="18" charset="0"/>
              </a:rPr>
              <a:t>   administration.</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External  administration. </a:t>
            </a:r>
            <a:r>
              <a:rPr lang="en-US" sz="4900" dirty="0" err="1" smtClean="0">
                <a:latin typeface="Times New Roman" pitchFamily="18" charset="0"/>
                <a:cs typeface="Times New Roman" pitchFamily="18" charset="0"/>
              </a:rPr>
              <a:t>Definition.Formsof</a:t>
            </a:r>
            <a:r>
              <a:rPr lang="en-US" sz="4900" dirty="0" smtClean="0">
                <a:latin typeface="Times New Roman" pitchFamily="18" charset="0"/>
                <a:cs typeface="Times New Roman" pitchFamily="18" charset="0"/>
              </a:rPr>
              <a:t> drugs. Advantage and Disadvantages.</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err="1" smtClean="0">
                <a:latin typeface="Times New Roman" pitchFamily="18" charset="0"/>
                <a:cs typeface="Times New Roman" pitchFamily="18" charset="0"/>
              </a:rPr>
              <a:t>Enteral</a:t>
            </a:r>
            <a:r>
              <a:rPr lang="en-US" sz="4900" dirty="0" smtClean="0">
                <a:latin typeface="Times New Roman" pitchFamily="18" charset="0"/>
                <a:cs typeface="Times New Roman" pitchFamily="18" charset="0"/>
              </a:rPr>
              <a:t>  administration. Definition. Types of </a:t>
            </a:r>
            <a:r>
              <a:rPr lang="en-US" sz="4900" dirty="0" err="1" smtClean="0">
                <a:latin typeface="Times New Roman" pitchFamily="18" charset="0"/>
                <a:cs typeface="Times New Roman" pitchFamily="18" charset="0"/>
              </a:rPr>
              <a:t>enteral</a:t>
            </a:r>
            <a:r>
              <a:rPr lang="en-US" sz="4900" dirty="0" smtClean="0">
                <a:latin typeface="Times New Roman" pitchFamily="18" charset="0"/>
                <a:cs typeface="Times New Roman" pitchFamily="18" charset="0"/>
              </a:rPr>
              <a:t> administration. </a:t>
            </a:r>
            <a:r>
              <a:rPr lang="en-US" sz="4900" dirty="0" err="1" smtClean="0">
                <a:latin typeface="Times New Roman" pitchFamily="18" charset="0"/>
                <a:cs typeface="Times New Roman" pitchFamily="18" charset="0"/>
              </a:rPr>
              <a:t>Formsof</a:t>
            </a:r>
            <a:r>
              <a:rPr lang="en-US" sz="4900" dirty="0" smtClean="0">
                <a:latin typeface="Times New Roman" pitchFamily="18" charset="0"/>
                <a:cs typeface="Times New Roman" pitchFamily="18" charset="0"/>
              </a:rPr>
              <a:t> drugs. Advantage and Disadvantages.</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err="1" smtClean="0">
                <a:latin typeface="Times New Roman" pitchFamily="18" charset="0"/>
                <a:cs typeface="Times New Roman" pitchFamily="18" charset="0"/>
              </a:rPr>
              <a:t>Inhalative</a:t>
            </a:r>
            <a:r>
              <a:rPr lang="en-US" sz="4900" dirty="0" smtClean="0">
                <a:latin typeface="Times New Roman" pitchFamily="18" charset="0"/>
                <a:cs typeface="Times New Roman" pitchFamily="18" charset="0"/>
              </a:rPr>
              <a:t> administration. Definition. Types of  Inhalers. Advantage and Disadvantages.</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err="1" smtClean="0">
                <a:latin typeface="Times New Roman" pitchFamily="18" charset="0"/>
                <a:cs typeface="Times New Roman" pitchFamily="18" charset="0"/>
              </a:rPr>
              <a:t>Parenteraladministration</a:t>
            </a:r>
            <a:r>
              <a:rPr lang="en-US" sz="4900" dirty="0" smtClean="0">
                <a:latin typeface="Times New Roman" pitchFamily="18" charset="0"/>
                <a:cs typeface="Times New Roman" pitchFamily="18" charset="0"/>
              </a:rPr>
              <a:t>. Definition. Methods of the </a:t>
            </a:r>
            <a:r>
              <a:rPr lang="en-US" sz="4900" dirty="0" err="1" smtClean="0">
                <a:latin typeface="Times New Roman" pitchFamily="18" charset="0"/>
                <a:cs typeface="Times New Roman" pitchFamily="18" charset="0"/>
              </a:rPr>
              <a:t>parenteral</a:t>
            </a:r>
            <a:r>
              <a:rPr lang="en-US"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administrat</a:t>
            </a:r>
            <a:r>
              <a:rPr lang="en-US" sz="4900" dirty="0" smtClean="0">
                <a:latin typeface="Times New Roman" pitchFamily="18" charset="0"/>
                <a:cs typeface="Times New Roman" pitchFamily="18" charset="0"/>
              </a:rPr>
              <a:t>.  Advantage and Disadvantages.</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 Syringe. </a:t>
            </a:r>
            <a:r>
              <a:rPr lang="en-US" sz="4900" dirty="0" err="1" smtClean="0">
                <a:latin typeface="Times New Roman" pitchFamily="18" charset="0"/>
                <a:cs typeface="Times New Roman" pitchFamily="18" charset="0"/>
              </a:rPr>
              <a:t>Classificationof</a:t>
            </a:r>
            <a:r>
              <a:rPr lang="en-US" sz="4900" dirty="0" smtClean="0">
                <a:latin typeface="Times New Roman" pitchFamily="18" charset="0"/>
                <a:cs typeface="Times New Roman" pitchFamily="18" charset="0"/>
              </a:rPr>
              <a:t> syringes.</a:t>
            </a:r>
            <a:endParaRPr lang="ru-RU" sz="4900" dirty="0" smtClean="0">
              <a:latin typeface="Times New Roman" pitchFamily="18" charset="0"/>
              <a:cs typeface="Times New Roman" pitchFamily="18" charset="0"/>
            </a:endParaRPr>
          </a:p>
          <a:p>
            <a:pPr lvl="0">
              <a:lnSpc>
                <a:spcPct val="120000"/>
              </a:lnSpc>
              <a:spcBef>
                <a:spcPts val="0"/>
              </a:spcBef>
            </a:pPr>
            <a:r>
              <a:rPr lang="ru-RU" sz="4900" dirty="0" smtClean="0">
                <a:latin typeface="Times New Roman" pitchFamily="18" charset="0"/>
                <a:cs typeface="Times New Roman" pitchFamily="18" charset="0"/>
              </a:rPr>
              <a:t> </a:t>
            </a:r>
            <a:r>
              <a:rPr lang="en-US" sz="4900" dirty="0" err="1" smtClean="0">
                <a:latin typeface="Times New Roman" pitchFamily="18" charset="0"/>
                <a:cs typeface="Times New Roman" pitchFamily="18" charset="0"/>
              </a:rPr>
              <a:t>Intradermal</a:t>
            </a:r>
            <a:r>
              <a:rPr lang="en-US" sz="4900" dirty="0" smtClean="0">
                <a:latin typeface="Times New Roman" pitchFamily="18" charset="0"/>
                <a:cs typeface="Times New Roman" pitchFamily="18" charset="0"/>
              </a:rPr>
              <a:t> Injection. Definition. Purpose. Site of injection.</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 Subcutaneous  Injection. Definition. Site of injection.</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 Intramuscular inject. Definition. Site of injection.</a:t>
            </a:r>
            <a:endParaRPr lang="ru-RU" sz="4900" dirty="0" smtClean="0">
              <a:latin typeface="Times New Roman" pitchFamily="18" charset="0"/>
              <a:cs typeface="Times New Roman" pitchFamily="18" charset="0"/>
            </a:endParaRPr>
          </a:p>
          <a:p>
            <a:pPr lvl="0">
              <a:lnSpc>
                <a:spcPct val="120000"/>
              </a:lnSpc>
              <a:spcBef>
                <a:spcPts val="0"/>
              </a:spcBef>
            </a:pPr>
            <a:r>
              <a:rPr lang="en-US" sz="4900" dirty="0" smtClean="0">
                <a:latin typeface="Times New Roman" pitchFamily="18" charset="0"/>
                <a:cs typeface="Times New Roman" pitchFamily="18" charset="0"/>
              </a:rPr>
              <a:t> Intravenous injection. Definition. Site of injection. Factors complicating intravenous injection</a:t>
            </a:r>
            <a:r>
              <a:rPr lang="ru-RU" sz="4900"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b="1" dirty="0" smtClean="0">
                <a:latin typeface="Times New Roman" pitchFamily="18" charset="0"/>
                <a:cs typeface="Times New Roman" pitchFamily="18" charset="0"/>
              </a:rPr>
              <a:t>Storing of Medicines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Care of Medicine Cabinet and Drugs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0" y="1214422"/>
            <a:ext cx="7500958" cy="5643578"/>
          </a:xfrm>
        </p:spPr>
        <p:txBody>
          <a:bodyPr>
            <a:normAutofit fontScale="25000" lnSpcReduction="20000"/>
          </a:bodyPr>
          <a:lstStyle/>
          <a:p>
            <a:pPr marL="514350" lvl="0" indent="-514350">
              <a:lnSpc>
                <a:spcPct val="120000"/>
              </a:lnSpc>
              <a:spcBef>
                <a:spcPts val="300"/>
              </a:spcBef>
              <a:buFont typeface="+mj-lt"/>
              <a:buAutoNum type="arabicPeriod"/>
            </a:pPr>
            <a:r>
              <a:rPr lang="en-US" sz="12800" dirty="0" smtClean="0">
                <a:latin typeface="Times New Roman" pitchFamily="18" charset="0"/>
                <a:cs typeface="Times New Roman" pitchFamily="18" charset="0"/>
              </a:rPr>
              <a:t>To stock the medicines, each ward should be provided with a medicine cabinet.</a:t>
            </a:r>
            <a:endParaRPr lang="ru-RU" sz="12800" dirty="0" smtClean="0">
              <a:latin typeface="Times New Roman" pitchFamily="18" charset="0"/>
              <a:cs typeface="Times New Roman" pitchFamily="18" charset="0"/>
            </a:endParaRPr>
          </a:p>
          <a:p>
            <a:pPr marL="514350" lvl="0" indent="-514350">
              <a:lnSpc>
                <a:spcPct val="120000"/>
              </a:lnSpc>
              <a:spcBef>
                <a:spcPts val="300"/>
              </a:spcBef>
              <a:buFont typeface="+mj-lt"/>
              <a:buAutoNum type="arabicPeriod"/>
            </a:pPr>
            <a:r>
              <a:rPr lang="en-US" sz="12800" dirty="0" smtClean="0">
                <a:latin typeface="Times New Roman" pitchFamily="18" charset="0"/>
                <a:cs typeface="Times New Roman" pitchFamily="18" charset="0"/>
              </a:rPr>
              <a:t>It should be large enough to accommodate all drugs to be stocked in ward</a:t>
            </a:r>
            <a:endParaRPr lang="ru-RU" sz="12800" dirty="0" smtClean="0">
              <a:latin typeface="Times New Roman" pitchFamily="18" charset="0"/>
              <a:cs typeface="Times New Roman" pitchFamily="18" charset="0"/>
            </a:endParaRPr>
          </a:p>
          <a:p>
            <a:pPr marL="514350" lvl="0" indent="-514350">
              <a:lnSpc>
                <a:spcPct val="120000"/>
              </a:lnSpc>
              <a:spcBef>
                <a:spcPts val="300"/>
              </a:spcBef>
              <a:buFont typeface="+mj-lt"/>
              <a:buAutoNum type="arabicPeriod"/>
            </a:pPr>
            <a:r>
              <a:rPr lang="en-US" sz="12800" dirty="0" smtClean="0">
                <a:latin typeface="Times New Roman" pitchFamily="18" charset="0"/>
                <a:cs typeface="Times New Roman" pitchFamily="18" charset="0"/>
              </a:rPr>
              <a:t>As far as possible, the medicine cabinet should be kept in a separate room adjacent to the nurse's room. </a:t>
            </a:r>
            <a:endParaRPr lang="ru-RU" sz="12800" dirty="0" smtClean="0">
              <a:latin typeface="Times New Roman" pitchFamily="18" charset="0"/>
              <a:cs typeface="Times New Roman" pitchFamily="18" charset="0"/>
            </a:endParaRPr>
          </a:p>
          <a:p>
            <a:pPr marL="514350" lvl="0" indent="-514350">
              <a:lnSpc>
                <a:spcPct val="120000"/>
              </a:lnSpc>
              <a:spcBef>
                <a:spcPts val="300"/>
              </a:spcBef>
              <a:buFont typeface="+mj-lt"/>
              <a:buAutoNum type="arabicPeriod"/>
            </a:pPr>
            <a:r>
              <a:rPr lang="en-US" sz="12800" dirty="0" smtClean="0">
                <a:latin typeface="Times New Roman" pitchFamily="18" charset="0"/>
                <a:cs typeface="Times New Roman" pitchFamily="18" charset="0"/>
              </a:rPr>
              <a:t>A washing sink with running water should be provided in that room for hand washing facilities.</a:t>
            </a:r>
            <a:endParaRPr lang="ru-RU" sz="12800" dirty="0" smtClean="0">
              <a:latin typeface="Times New Roman" pitchFamily="18" charset="0"/>
              <a:cs typeface="Times New Roman" pitchFamily="18" charset="0"/>
            </a:endParaRPr>
          </a:p>
          <a:p>
            <a:pPr marL="514350" indent="-514350">
              <a:buFont typeface="+mj-lt"/>
              <a:buAutoNum type="arabicPeriod"/>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214290"/>
            <a:ext cx="8929718" cy="3786214"/>
          </a:xfrm>
        </p:spPr>
        <p:txBody>
          <a:bodyPr>
            <a:normAutofit fontScale="25000" lnSpcReduction="20000"/>
          </a:bodyPr>
          <a:lstStyle/>
          <a:p>
            <a:pPr marL="514350" lvl="0" indent="-514350">
              <a:lnSpc>
                <a:spcPct val="120000"/>
              </a:lnSpc>
              <a:spcBef>
                <a:spcPts val="300"/>
              </a:spcBef>
              <a:buNone/>
            </a:pPr>
            <a:r>
              <a:rPr lang="ru-RU" sz="11200" dirty="0" smtClean="0">
                <a:latin typeface="Times New Roman" pitchFamily="18" charset="0"/>
                <a:cs typeface="Times New Roman" pitchFamily="18" charset="0"/>
              </a:rPr>
              <a:t>5.   </a:t>
            </a:r>
            <a:r>
              <a:rPr lang="en-US" sz="11200" dirty="0" smtClean="0">
                <a:latin typeface="Times New Roman" pitchFamily="18" charset="0"/>
                <a:cs typeface="Times New Roman" pitchFamily="18" charset="0"/>
              </a:rPr>
              <a:t>Adequate lighting should be provided within the cabinet to read the labels clearly. </a:t>
            </a:r>
            <a:endParaRPr lang="ru-RU" sz="11200" dirty="0" smtClean="0">
              <a:latin typeface="Times New Roman" pitchFamily="18" charset="0"/>
              <a:cs typeface="Times New Roman" pitchFamily="18" charset="0"/>
            </a:endParaRPr>
          </a:p>
          <a:p>
            <a:pPr marL="914400" lvl="0" indent="-914400">
              <a:lnSpc>
                <a:spcPct val="120000"/>
              </a:lnSpc>
              <a:spcBef>
                <a:spcPts val="300"/>
              </a:spcBef>
              <a:buNone/>
            </a:pPr>
            <a:r>
              <a:rPr lang="ru-RU" sz="11200" dirty="0" smtClean="0">
                <a:latin typeface="Times New Roman" pitchFamily="18" charset="0"/>
                <a:cs typeface="Times New Roman" pitchFamily="18" charset="0"/>
              </a:rPr>
              <a:t>6.  </a:t>
            </a:r>
            <a:r>
              <a:rPr lang="en-US" sz="11200" dirty="0" smtClean="0">
                <a:latin typeface="Times New Roman" pitchFamily="18" charset="0"/>
                <a:cs typeface="Times New Roman" pitchFamily="18" charset="0"/>
              </a:rPr>
              <a:t>There should be separate compartments for different categories of drugs - for mixtures, tablets, powders etc. </a:t>
            </a:r>
            <a:endParaRPr lang="ru-RU" sz="11200" dirty="0" smtClean="0">
              <a:latin typeface="Times New Roman" pitchFamily="18" charset="0"/>
              <a:cs typeface="Times New Roman" pitchFamily="18" charset="0"/>
            </a:endParaRPr>
          </a:p>
          <a:p>
            <a:pPr marL="914400" lvl="0" indent="-914400">
              <a:lnSpc>
                <a:spcPct val="120000"/>
              </a:lnSpc>
              <a:spcBef>
                <a:spcPts val="300"/>
              </a:spcBef>
              <a:buNone/>
            </a:pPr>
            <a:r>
              <a:rPr lang="ru-RU" sz="11200" dirty="0" smtClean="0">
                <a:latin typeface="Times New Roman" pitchFamily="18" charset="0"/>
                <a:cs typeface="Times New Roman" pitchFamily="18" charset="0"/>
              </a:rPr>
              <a:t>7.  </a:t>
            </a:r>
            <a:r>
              <a:rPr lang="en-US" sz="11200" dirty="0" smtClean="0">
                <a:latin typeface="Times New Roman" pitchFamily="18" charset="0"/>
                <a:cs typeface="Times New Roman" pitchFamily="18" charset="0"/>
              </a:rPr>
              <a:t>Drugs used for external use should be kept separate from the drugs used for internal use. </a:t>
            </a:r>
          </a:p>
          <a:p>
            <a:pPr marL="914400" lvl="0" indent="-914400">
              <a:lnSpc>
                <a:spcPct val="120000"/>
              </a:lnSpc>
              <a:spcBef>
                <a:spcPts val="300"/>
              </a:spcBef>
              <a:buNone/>
            </a:pPr>
            <a:r>
              <a:rPr lang="ru-RU" sz="11200" dirty="0" smtClean="0">
                <a:latin typeface="Times New Roman" pitchFamily="18" charset="0"/>
                <a:cs typeface="Times New Roman" pitchFamily="18" charset="0"/>
              </a:rPr>
              <a:t>8. </a:t>
            </a:r>
            <a:r>
              <a:rPr lang="en-US" sz="11200" dirty="0" smtClean="0">
                <a:latin typeface="Times New Roman" pitchFamily="18" charset="0"/>
                <a:cs typeface="Times New Roman" pitchFamily="18" charset="0"/>
              </a:rPr>
              <a:t>The containers should be arranged alphabetically, so that it is easy to find them</a:t>
            </a:r>
            <a:r>
              <a:rPr lang="ru-RU" sz="11200" dirty="0" smtClean="0">
                <a:latin typeface="Times New Roman" pitchFamily="18" charset="0"/>
                <a:cs typeface="Times New Roman" pitchFamily="18" charset="0"/>
              </a:rPr>
              <a:t>.</a:t>
            </a:r>
          </a:p>
          <a:p>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628" y="3571876"/>
            <a:ext cx="4143372" cy="3286124"/>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1"/>
            <a:ext cx="8929718" cy="4643470"/>
          </a:xfrm>
        </p:spPr>
        <p:txBody>
          <a:bodyPr>
            <a:noAutofit/>
          </a:bodyPr>
          <a:lstStyle/>
          <a:p>
            <a:pPr>
              <a:buNone/>
            </a:pPr>
            <a:r>
              <a:rPr lang="en-US" dirty="0" smtClean="0">
                <a:latin typeface="Times New Roman" pitchFamily="18" charset="0"/>
                <a:cs typeface="Times New Roman" pitchFamily="18" charset="0"/>
              </a:rPr>
              <a:t>9.	Poisonous drugs should be kept in a separate cupboard which must have separate lock and key. </a:t>
            </a:r>
          </a:p>
          <a:p>
            <a:pPr>
              <a:buNone/>
            </a:pPr>
            <a:r>
              <a:rPr lang="en-US" dirty="0" smtClean="0">
                <a:latin typeface="Times New Roman" pitchFamily="18" charset="0"/>
                <a:cs typeface="Times New Roman" pitchFamily="18" charset="0"/>
              </a:rPr>
              <a:t>10.	A senior nurse should be responsible for the poisonous medicines in the cupboard.</a:t>
            </a:r>
          </a:p>
          <a:p>
            <a:pPr>
              <a:buNone/>
            </a:pPr>
            <a:r>
              <a:rPr lang="en-US" dirty="0" smtClean="0">
                <a:latin typeface="Times New Roman" pitchFamily="18" charset="0"/>
                <a:cs typeface="Times New Roman" pitchFamily="18" charset="0"/>
              </a:rPr>
              <a:t>11.	A register should be maintained to keep the account of the poisonous drugs.</a:t>
            </a:r>
          </a:p>
          <a:p>
            <a:pPr>
              <a:buNone/>
            </a:pPr>
            <a:r>
              <a:rPr lang="en-US" dirty="0" smtClean="0">
                <a:latin typeface="Times New Roman" pitchFamily="18" charset="0"/>
                <a:cs typeface="Times New Roman" pitchFamily="18" charset="0"/>
              </a:rPr>
              <a:t>12.	A daily inventory should be taken to prevent theft of narcotics.</a:t>
            </a:r>
          </a:p>
          <a:p>
            <a:pPr>
              <a:buNone/>
            </a:pPr>
            <a:r>
              <a:rPr lang="en-US" dirty="0" smtClean="0">
                <a:latin typeface="Times New Roman" pitchFamily="18" charset="0"/>
                <a:cs typeface="Times New Roman" pitchFamily="18" charset="0"/>
              </a:rPr>
              <a:t>13.	All the  poisonous drugs should be marked «poison» in red ink.</a:t>
            </a:r>
            <a:endParaRPr lang="ru-RU"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72133" y="4500570"/>
            <a:ext cx="3571868" cy="235743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14290"/>
            <a:ext cx="8643998" cy="6429420"/>
          </a:xfrm>
        </p:spPr>
        <p:txBody>
          <a:bodyPr>
            <a:normAutofit/>
          </a:bodyPr>
          <a:lstStyle/>
          <a:p>
            <a:pPr>
              <a:lnSpc>
                <a:spcPct val="120000"/>
              </a:lnSpc>
              <a:spcBef>
                <a:spcPts val="300"/>
              </a:spcBef>
              <a:buNone/>
            </a:pPr>
            <a:r>
              <a:rPr lang="en-US" dirty="0" smtClean="0">
                <a:latin typeface="Times New Roman" pitchFamily="18" charset="0"/>
                <a:cs typeface="Times New Roman" pitchFamily="18" charset="0"/>
              </a:rPr>
              <a:t>14.	No drug should be stored without labels, even for a day. All the containers should have labels written neatly and legibly. The labels should contain the name of the drug, the ingredients, the strength, the dose etc. </a:t>
            </a:r>
          </a:p>
          <a:p>
            <a:pPr>
              <a:lnSpc>
                <a:spcPct val="120000"/>
              </a:lnSpc>
              <a:spcBef>
                <a:spcPts val="300"/>
              </a:spcBef>
              <a:buNone/>
            </a:pPr>
            <a:r>
              <a:rPr lang="en-US" dirty="0" smtClean="0">
                <a:latin typeface="Times New Roman" pitchFamily="18" charset="0"/>
                <a:cs typeface="Times New Roman" pitchFamily="18" charset="0"/>
              </a:rPr>
              <a:t>15.	All medicine containers should be kept closed always. The containers keeping the capsules, alcoholic preparations, volatile drugs etc., should have airtight caps. The tablets and pills tend to disintegrate if exposed to air. </a:t>
            </a:r>
          </a:p>
          <a:p>
            <a:pPr>
              <a:lnSpc>
                <a:spcPct val="120000"/>
              </a:lnSpc>
              <a:spcBef>
                <a:spcPts val="300"/>
              </a:spcBef>
              <a:buNone/>
            </a:pPr>
            <a:r>
              <a:rPr lang="en-US" dirty="0" smtClean="0">
                <a:latin typeface="Times New Roman" pitchFamily="18" charset="0"/>
                <a:cs typeface="Times New Roman" pitchFamily="18" charset="0"/>
              </a:rPr>
              <a:t>16.	The drugs that are unusual in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odour</a:t>
            </a:r>
            <a:r>
              <a:rPr lang="en-US" dirty="0" smtClean="0">
                <a:latin typeface="Times New Roman" pitchFamily="18" charset="0"/>
                <a:cs typeface="Times New Roman" pitchFamily="18" charset="0"/>
              </a:rPr>
              <a:t> and consistency should be returned to the pharmacy and replaced with fresh ones.</a:t>
            </a:r>
            <a:endParaRPr lang="ru-RU" dirty="0">
              <a:latin typeface="Times New Roman" pitchFamily="18" charset="0"/>
              <a:cs typeface="Times New Roman" pitchFamily="18" charset="0"/>
            </a:endParaRPr>
          </a:p>
        </p:txBody>
      </p:sp>
      <p:sp>
        <p:nvSpPr>
          <p:cNvPr id="4" name="Содержимое 3"/>
          <p:cNvSpPr>
            <a:spLocks noGrp="1"/>
          </p:cNvSpPr>
          <p:nvPr>
            <p:ph sz="half" idx="2"/>
          </p:nvPr>
        </p:nvSpPr>
        <p:spPr>
          <a:xfrm>
            <a:off x="6786578" y="285728"/>
            <a:ext cx="2357422" cy="6572272"/>
          </a:xfrm>
        </p:spPr>
        <p:txBody>
          <a:bodyPr>
            <a:noAutofit/>
          </a:bodyPr>
          <a:lstStyle/>
          <a:p>
            <a:pPr>
              <a:buNone/>
            </a:pPr>
            <a:endParaRPr lang="ru-RU"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85728"/>
            <a:ext cx="8643998" cy="6215106"/>
          </a:xfrm>
        </p:spPr>
        <p:txBody>
          <a:bodyPr>
            <a:noAutofit/>
          </a:bodyPr>
          <a:lstStyle/>
          <a:p>
            <a:pPr>
              <a:buNone/>
            </a:pPr>
            <a:r>
              <a:rPr lang="en-US" sz="2400" dirty="0" smtClean="0">
                <a:latin typeface="Times New Roman" pitchFamily="18" charset="0"/>
                <a:cs typeface="Times New Roman" pitchFamily="18" charset="0"/>
              </a:rPr>
              <a:t>17.	Check the expiry date every drug and make use of it before its expiry date is over or send it to dispensary and get it replaced.</a:t>
            </a:r>
          </a:p>
          <a:p>
            <a:pPr>
              <a:buNone/>
            </a:pPr>
            <a:r>
              <a:rPr lang="en-US" sz="2400" dirty="0" smtClean="0">
                <a:latin typeface="Times New Roman" pitchFamily="18" charset="0"/>
                <a:cs typeface="Times New Roman" pitchFamily="18" charset="0"/>
              </a:rPr>
              <a:t>18.	The drugs which are destroyed in the room temperature such as vaccines, sera, antibiotics etc., should be kept in the refrigerators.</a:t>
            </a:r>
          </a:p>
          <a:p>
            <a:pPr marL="514350" indent="-514350">
              <a:buAutoNum type="arabicPeriod" startAt="19"/>
            </a:pPr>
            <a:r>
              <a:rPr lang="en-US" sz="2400" dirty="0" smtClean="0">
                <a:latin typeface="Times New Roman" pitchFamily="18" charset="0"/>
                <a:cs typeface="Times New Roman" pitchFamily="18" charset="0"/>
              </a:rPr>
              <a:t>Emergency drugs should be kept in place where they are readily obtainable for emergency use.</a:t>
            </a:r>
            <a:endParaRPr lang="ru-RU"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20.	When indenting for drugs, indent only should the required quantity: the request for new supply of medicines should be signed by the ward sister. All medicines should be checked and signed as they are received from the dispensary.</a:t>
            </a:r>
          </a:p>
          <a:p>
            <a:pPr>
              <a:buNone/>
            </a:pPr>
            <a:r>
              <a:rPr lang="en-US" sz="2400" dirty="0" smtClean="0">
                <a:latin typeface="Times New Roman" pitchFamily="18" charset="0"/>
                <a:cs typeface="Times New Roman" pitchFamily="18" charset="0"/>
              </a:rPr>
              <a:t>21.	The medicine cabinet should always be kept neat and clean and all equipments should be kept clean and dry after their use. </a:t>
            </a:r>
            <a:endParaRPr lang="ru-RU" sz="2400" dirty="0" smtClean="0">
              <a:latin typeface="Times New Roman" pitchFamily="18" charset="0"/>
              <a:cs typeface="Times New Roman" pitchFamily="18" charset="0"/>
            </a:endParaRPr>
          </a:p>
          <a:p>
            <a:pPr marL="514350" indent="-514350">
              <a:buAutoNum type="arabicPeriod" startAt="19"/>
            </a:pP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6429388" y="214290"/>
            <a:ext cx="2714612" cy="6357982"/>
          </a:xfrm>
        </p:spPr>
        <p:txBody>
          <a:bodyPr>
            <a:normAutofit/>
          </a:bodyPr>
          <a:lstStyle/>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357166"/>
            <a:ext cx="8572560" cy="6215106"/>
          </a:xfrm>
        </p:spPr>
        <p:txBody>
          <a:bodyPr>
            <a:noAutofit/>
          </a:bodyPr>
          <a:lstStyle/>
          <a:p>
            <a:pPr>
              <a:buNone/>
            </a:pPr>
            <a:r>
              <a:rPr lang="en-US" sz="3200" dirty="0" smtClean="0">
                <a:latin typeface="Times New Roman" pitchFamily="18" charset="0"/>
                <a:cs typeface="Times New Roman" pitchFamily="18" charset="0"/>
              </a:rPr>
              <a:t>22.	The medicine cabinet should always be kept locked and the key should be kept where only doctors and nurses have access to it.</a:t>
            </a:r>
          </a:p>
          <a:p>
            <a:pPr marL="514350" indent="-514350">
              <a:buAutoNum type="arabicPeriod" startAt="23"/>
            </a:pPr>
            <a:r>
              <a:rPr lang="en-US" sz="3200" dirty="0" smtClean="0">
                <a:latin typeface="Times New Roman" pitchFamily="18" charset="0"/>
                <a:cs typeface="Times New Roman" pitchFamily="18" charset="0"/>
              </a:rPr>
              <a:t>The oily medicines should be kept in a separate tray or on a piece of waterproof paper to prevent soiling the shelf. Special oil cups or spoons are used which are helpful in keeping the oily </a:t>
            </a:r>
            <a:r>
              <a:rPr lang="en-US" sz="3200" dirty="0" err="1" smtClean="0">
                <a:latin typeface="Times New Roman" pitchFamily="18" charset="0"/>
                <a:cs typeface="Times New Roman" pitchFamily="18" charset="0"/>
              </a:rPr>
              <a:t>odours</a:t>
            </a:r>
            <a:r>
              <a:rPr lang="en-US" sz="3200" dirty="0" smtClean="0">
                <a:latin typeface="Times New Roman" pitchFamily="18" charset="0"/>
                <a:cs typeface="Times New Roman" pitchFamily="18" charset="0"/>
              </a:rPr>
              <a:t> away from medicine glasses.</a:t>
            </a:r>
            <a:endParaRPr lang="ru-RU" sz="3200" dirty="0" smtClean="0">
              <a:latin typeface="Times New Roman" pitchFamily="18" charset="0"/>
              <a:cs typeface="Times New Roman" pitchFamily="18" charset="0"/>
            </a:endParaRPr>
          </a:p>
          <a:p>
            <a:pPr marL="514350" indent="-514350">
              <a:buNone/>
            </a:pPr>
            <a:r>
              <a:rPr lang="ru-RU" sz="3200" dirty="0" smtClean="0">
                <a:latin typeface="Times New Roman" pitchFamily="18" charset="0"/>
                <a:cs typeface="Times New Roman" pitchFamily="18" charset="0"/>
              </a:rPr>
              <a:t>     </a:t>
            </a:r>
            <a:r>
              <a:rPr lang="en-US" sz="3200" dirty="0" smtClean="0"/>
              <a:t>Drug therapy is one of the most important therapeutic measures. The success of treatment depends on skilled and competent use of medicines.</a:t>
            </a:r>
            <a:endParaRPr lang="ru-RU" sz="3200" dirty="0" smtClean="0"/>
          </a:p>
          <a:p>
            <a:pPr marL="514350" indent="-514350">
              <a:buAutoNum type="arabicPeriod" startAt="23"/>
            </a:pP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88640"/>
            <a:ext cx="8115328" cy="5937523"/>
          </a:xfrm>
        </p:spPr>
        <p:txBody>
          <a:bodyPr>
            <a:normAutofit/>
          </a:bodyPr>
          <a:lstStyle/>
          <a:p>
            <a:r>
              <a:rPr lang="en-US" sz="3200" dirty="0"/>
              <a:t>M</a:t>
            </a:r>
            <a:r>
              <a:rPr lang="en-US" sz="3200" dirty="0" smtClean="0"/>
              <a:t>ake </a:t>
            </a:r>
            <a:r>
              <a:rPr lang="en-US" sz="3200" dirty="0"/>
              <a:t>a </a:t>
            </a:r>
            <a:r>
              <a:rPr lang="en-US" sz="3200" dirty="0" smtClean="0"/>
              <a:t>note about the intake of the drug</a:t>
            </a:r>
            <a:r>
              <a:rPr lang="ru-RU" sz="3200" dirty="0" smtClean="0"/>
              <a:t> </a:t>
            </a:r>
            <a:r>
              <a:rPr lang="en-US" sz="3200" dirty="0" smtClean="0"/>
              <a:t> </a:t>
            </a:r>
            <a:r>
              <a:rPr lang="en-US" sz="3200" dirty="0"/>
              <a:t>in the medical record </a:t>
            </a:r>
            <a:r>
              <a:rPr lang="en-US" sz="3200" dirty="0" smtClean="0"/>
              <a:t>- “done". </a:t>
            </a:r>
            <a:endParaRPr lang="en-US" sz="3200" dirty="0"/>
          </a:p>
          <a:p>
            <a:r>
              <a:rPr lang="en-US" sz="3200" dirty="0"/>
              <a:t>It is very important for the </a:t>
            </a:r>
            <a:r>
              <a:rPr lang="en-US" sz="3200" dirty="0" smtClean="0"/>
              <a:t>doctor to correct </a:t>
            </a:r>
            <a:r>
              <a:rPr lang="en-US" sz="3200" dirty="0"/>
              <a:t>drug therapy.</a:t>
            </a:r>
            <a:endParaRPr lang="ru-RU" sz="3200" dirty="0"/>
          </a:p>
        </p:txBody>
      </p:sp>
    </p:spTree>
    <p:extLst>
      <p:ext uri="{BB962C8B-B14F-4D97-AF65-F5344CB8AC3E}">
        <p14:creationId xmlns:p14="http://schemas.microsoft.com/office/powerpoint/2010/main" xmlns="" val="3929523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428596" y="0"/>
            <a:ext cx="8286808"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91138" name="Picture 2" descr="http://s39.radikal.ru/i083/1109/b5/f34a15668722.jpg"/>
          <p:cNvPicPr>
            <a:picLocks noChangeAspect="1" noChangeArrowheads="1"/>
          </p:cNvPicPr>
          <p:nvPr/>
        </p:nvPicPr>
        <p:blipFill>
          <a:blip r:embed="rId2"/>
          <a:srcRect/>
          <a:stretch>
            <a:fillRect/>
          </a:stretch>
        </p:blipFill>
        <p:spPr bwMode="auto">
          <a:xfrm>
            <a:off x="0" y="357166"/>
            <a:ext cx="9144000" cy="650083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17596"/>
          </a:xfrm>
        </p:spPr>
        <p:txBody>
          <a:bodyPr>
            <a:normAutofit fontScale="90000"/>
          </a:bodyPr>
          <a:lstStyle/>
          <a:p>
            <a:r>
              <a:rPr lang="en-US" dirty="0" smtClean="0"/>
              <a:t>Sources of </a:t>
            </a:r>
            <a:r>
              <a:rPr lang="en-US" dirty="0" err="1" smtClean="0"/>
              <a:t>lnformation</a:t>
            </a:r>
            <a:r>
              <a:rPr lang="en-US" dirty="0" smtClean="0"/>
              <a:t> About Medications</a:t>
            </a:r>
            <a:br>
              <a:rPr lang="en-US" dirty="0" smtClean="0"/>
            </a:br>
            <a:endParaRPr lang="ru-RU" dirty="0"/>
          </a:p>
        </p:txBody>
      </p:sp>
      <p:sp>
        <p:nvSpPr>
          <p:cNvPr id="3" name="Содержимое 2"/>
          <p:cNvSpPr>
            <a:spLocks noGrp="1"/>
          </p:cNvSpPr>
          <p:nvPr>
            <p:ph sz="half" idx="1"/>
          </p:nvPr>
        </p:nvSpPr>
        <p:spPr>
          <a:solidFill>
            <a:schemeClr val="bg2"/>
          </a:solidFill>
        </p:spPr>
        <p:txBody>
          <a:bodyPr>
            <a:normAutofit/>
          </a:bodyPr>
          <a:lstStyle/>
          <a:p>
            <a:r>
              <a:rPr lang="en-US" sz="3200" dirty="0" smtClean="0">
                <a:latin typeface="Times New Roman" pitchFamily="18" charset="0"/>
                <a:cs typeface="Times New Roman" pitchFamily="18" charset="0"/>
              </a:rPr>
              <a:t>special professional literature </a:t>
            </a:r>
            <a:r>
              <a:rPr lang="ru-RU"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Printed Materials</a:t>
            </a:r>
            <a:r>
              <a:rPr lang="ru-RU"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Computer-Based Resources</a:t>
            </a:r>
            <a:endParaRPr lang="ru-RU"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People (Physicians, nurses, pharmacists).</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768997"/>
          </a:xfrm>
        </p:spPr>
        <p:txBody>
          <a:bodyPr/>
          <a:lstStyle/>
          <a:p>
            <a:pPr>
              <a:lnSpc>
                <a:spcPct val="120000"/>
              </a:lnSpc>
              <a:spcBef>
                <a:spcPts val="600"/>
              </a:spcBef>
            </a:pPr>
            <a:r>
              <a:rPr lang="en-US" b="1" dirty="0" smtClean="0">
                <a:latin typeface="Times New Roman" panose="02020603050405020304" pitchFamily="18" charset="0"/>
                <a:cs typeface="Times New Roman" panose="02020603050405020304" pitchFamily="18" charset="0"/>
              </a:rPr>
              <a:t>Pharmacotherapy</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treatment with drugs</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pharmacological agents.</a:t>
            </a:r>
            <a:endParaRPr lang="ru-RU" dirty="0" smtClean="0">
              <a:latin typeface="Times New Roman" panose="02020603050405020304" pitchFamily="18" charset="0"/>
              <a:cs typeface="Times New Roman" panose="02020603050405020304" pitchFamily="18" charset="0"/>
            </a:endParaRPr>
          </a:p>
          <a:p>
            <a:pPr>
              <a:lnSpc>
                <a:spcPct val="120000"/>
              </a:lnSpc>
              <a:spcBef>
                <a:spcPts val="600"/>
              </a:spcBef>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medication</a:t>
            </a:r>
            <a:r>
              <a:rPr lang="en-US" dirty="0" smtClean="0">
                <a:latin typeface="Times New Roman" pitchFamily="18" charset="0"/>
                <a:cs typeface="Times New Roman" pitchFamily="18" charset="0"/>
              </a:rPr>
              <a:t> is a substance administered for the diagnosis, disease, cure, treatment, or relief of symptom or for prevention of disease.</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sz="2700" b="1" dirty="0" smtClean="0">
                <a:latin typeface="Times New Roman" pitchFamily="18" charset="0"/>
                <a:cs typeface="Times New Roman" pitchFamily="18" charset="0"/>
              </a:rPr>
              <a:t>The nurse administering medication should have the basic knowledge regarding drugs which include the following: </a:t>
            </a:r>
            <a:r>
              <a:rPr lang="ru-RU" dirty="0" smtClean="0"/>
              <a:t/>
            </a:r>
            <a:br>
              <a:rPr lang="ru-RU" dirty="0" smtClean="0"/>
            </a:br>
            <a:endParaRPr lang="ru-RU" dirty="0"/>
          </a:p>
        </p:txBody>
      </p:sp>
      <p:sp>
        <p:nvSpPr>
          <p:cNvPr id="6" name="Содержимое 5"/>
          <p:cNvSpPr>
            <a:spLocks noGrp="1"/>
          </p:cNvSpPr>
          <p:nvPr>
            <p:ph sz="half" idx="1"/>
          </p:nvPr>
        </p:nvSpPr>
        <p:spPr>
          <a:xfrm>
            <a:off x="0" y="1000108"/>
            <a:ext cx="8715404" cy="5857892"/>
          </a:xfrm>
          <a:solidFill>
            <a:schemeClr val="bg2"/>
          </a:solidFill>
        </p:spPr>
        <p:txBody>
          <a:bodyPr>
            <a:normAutofit lnSpcReduction="10000"/>
          </a:bodyPr>
          <a:lstStyle/>
          <a:p>
            <a:pPr>
              <a:buNone/>
            </a:pPr>
            <a:r>
              <a:rPr lang="en-US" dirty="0" smtClean="0">
                <a:latin typeface="Times New Roman" pitchFamily="18" charset="0"/>
                <a:cs typeface="Times New Roman" pitchFamily="18" charset="0"/>
              </a:rPr>
              <a:t>1. Name of the drug.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Classification.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Route and time of administration.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Principles of drug action.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 Dosage.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Medication standards.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 Types and forms of drugs.</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8. Sources of information about medication.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9. System of medication distribution.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10. Medication order.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11. Prescription and non-prescription medication.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12. Weights and measures used.</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6"/>
          <p:cNvSpPr>
            <a:spLocks noGrp="1"/>
          </p:cNvSpPr>
          <p:nvPr>
            <p:ph sz="half" idx="1"/>
          </p:nvPr>
        </p:nvSpPr>
        <p:spPr>
          <a:xfrm>
            <a:off x="457200" y="357166"/>
            <a:ext cx="8043890" cy="5768997"/>
          </a:xfrm>
          <a:solidFill>
            <a:schemeClr val="bg2"/>
          </a:solidFill>
        </p:spPr>
        <p:txBody>
          <a:bodyPr>
            <a:noAutofit/>
          </a:bodyPr>
          <a:lstStyle/>
          <a:p>
            <a:pPr>
              <a:spcBef>
                <a:spcPts val="0"/>
              </a:spcBef>
              <a:buNone/>
            </a:pPr>
            <a:r>
              <a:rPr lang="en-US" dirty="0" smtClean="0">
                <a:latin typeface="Times New Roman" pitchFamily="18" charset="0"/>
                <a:cs typeface="Times New Roman" pitchFamily="18" charset="0"/>
              </a:rPr>
              <a:t>13. Preparations of solution and calculation of fractional doses. </a:t>
            </a:r>
            <a:endParaRPr lang="ru-RU" dirty="0" smtClean="0">
              <a:latin typeface="Times New Roman" pitchFamily="18" charset="0"/>
              <a:cs typeface="Times New Roman" pitchFamily="18" charset="0"/>
            </a:endParaRPr>
          </a:p>
          <a:p>
            <a:pPr>
              <a:spcBef>
                <a:spcPts val="0"/>
              </a:spcBef>
              <a:buNone/>
            </a:pPr>
            <a:r>
              <a:rPr lang="ru-RU"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4. Storing of medications.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15. Factors affecting safety in the administration of medications.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16. Abbreviations and symbols used.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17. Rules for administration of medicine.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18. Legal aspects of medication administration.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19. Nurse practice acts.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20. Institutional medication policies.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21. Client's rights.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22. Substance abuse. </a:t>
            </a:r>
            <a:endParaRPr lang="ru-RU" dirty="0" smtClean="0">
              <a:latin typeface="Times New Roman" pitchFamily="18" charset="0"/>
              <a:cs typeface="Times New Roman" pitchFamily="18" charset="0"/>
            </a:endParaRPr>
          </a:p>
          <a:p>
            <a:pPr>
              <a:spcBef>
                <a:spcPts val="0"/>
              </a:spcBef>
              <a:buNone/>
            </a:pPr>
            <a:r>
              <a:rPr lang="en-US" dirty="0" smtClean="0">
                <a:latin typeface="Times New Roman" pitchFamily="18" charset="0"/>
                <a:cs typeface="Times New Roman" pitchFamily="18" charset="0"/>
              </a:rPr>
              <a:t>23. Nurse's role in administration of  medication.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Давайте рассмотрим различные виды шприцов.</a:t>
            </a:r>
            <a:r>
              <a:rPr lang="ru-RU" dirty="0"/>
              <a:t/>
            </a:r>
            <a:br>
              <a:rPr lang="ru-RU" dirty="0"/>
            </a:br>
            <a:r>
              <a:rPr lang="en-US" sz="3600" dirty="0"/>
              <a:t>Let's look at the different types of syringes.</a:t>
            </a:r>
            <a:endParaRPr lang="ru-RU" sz="3600" dirty="0"/>
          </a:p>
        </p:txBody>
      </p:sp>
      <p:sp>
        <p:nvSpPr>
          <p:cNvPr id="3" name="Объект 2"/>
          <p:cNvSpPr>
            <a:spLocks noGrp="1"/>
          </p:cNvSpPr>
          <p:nvPr>
            <p:ph sz="half" idx="1"/>
          </p:nvPr>
        </p:nvSpPr>
        <p:spPr>
          <a:xfrm>
            <a:off x="0" y="1340768"/>
            <a:ext cx="8786842" cy="5400600"/>
          </a:xfrm>
        </p:spPr>
        <p:txBody>
          <a:bodyPr>
            <a:normAutofit/>
          </a:bodyPr>
          <a:lstStyle/>
          <a:p>
            <a:pPr>
              <a:lnSpc>
                <a:spcPct val="120000"/>
              </a:lnSpc>
            </a:pPr>
            <a:r>
              <a:rPr lang="en-US" sz="2000" i="1" dirty="0" smtClean="0">
                <a:latin typeface="Times New Roman" pitchFamily="18" charset="0"/>
                <a:cs typeface="Times New Roman" pitchFamily="18" charset="0"/>
              </a:rPr>
              <a:t>To perform the injections you need special equipment - syringes and needles</a:t>
            </a:r>
            <a:endParaRPr lang="ru-RU" sz="2000" b="1" i="1" dirty="0" smtClean="0">
              <a:latin typeface="Times New Roman" pitchFamily="18" charset="0"/>
              <a:cs typeface="Times New Roman" pitchFamily="18" charset="0"/>
            </a:endParaRPr>
          </a:p>
          <a:p>
            <a:pPr>
              <a:lnSpc>
                <a:spcPct val="120000"/>
              </a:lnSpc>
            </a:pPr>
            <a:r>
              <a:rPr lang="en-US" sz="3200" b="1" dirty="0" smtClean="0">
                <a:latin typeface="Times New Roman" pitchFamily="18" charset="0"/>
                <a:cs typeface="Times New Roman" pitchFamily="18" charset="0"/>
              </a:rPr>
              <a:t>Syringe</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 tool in the form of a hollow </a:t>
            </a:r>
            <a:r>
              <a:rPr lang="en-US" sz="3200" dirty="0" smtClean="0">
                <a:latin typeface="Times New Roman" pitchFamily="18" charset="0"/>
                <a:cs typeface="Times New Roman" pitchFamily="18" charset="0"/>
              </a:rPr>
              <a:t>graded cylinder </a:t>
            </a:r>
            <a:r>
              <a:rPr lang="en-US" sz="3200" dirty="0">
                <a:latin typeface="Times New Roman" pitchFamily="18" charset="0"/>
                <a:cs typeface="Times New Roman" pitchFamily="18" charset="0"/>
              </a:rPr>
              <a:t>with a </a:t>
            </a:r>
            <a:r>
              <a:rPr lang="en-US" sz="3200" dirty="0" smtClean="0">
                <a:latin typeface="Times New Roman" pitchFamily="18" charset="0"/>
                <a:cs typeface="Times New Roman" pitchFamily="18" charset="0"/>
              </a:rPr>
              <a:t>plunger of</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delivery </a:t>
            </a:r>
            <a:r>
              <a:rPr lang="en-US" sz="3200" dirty="0">
                <a:latin typeface="Times New Roman" pitchFamily="18" charset="0"/>
                <a:cs typeface="Times New Roman" pitchFamily="18" charset="0"/>
              </a:rPr>
              <a:t>or suction of liquid. </a:t>
            </a:r>
          </a:p>
          <a:p>
            <a:pPr>
              <a:lnSpc>
                <a:spcPct val="120000"/>
              </a:lnSpc>
            </a:pPr>
            <a:endParaRPr lang="en-US" sz="5100" dirty="0">
              <a:latin typeface="Times New Roman" pitchFamily="18" charset="0"/>
              <a:cs typeface="Times New Roman" pitchFamily="18" charset="0"/>
            </a:endParaRPr>
          </a:p>
          <a:p>
            <a:endParaRPr lang="ru-RU" dirty="0"/>
          </a:p>
        </p:txBody>
      </p:sp>
      <p:pic>
        <p:nvPicPr>
          <p:cNvPr id="133122" name="Picture 2" descr="http://i3.medmag24.ru/1/3136/31351801/afacdb/shpric-art-0504-00-20-20ml.jpg"/>
          <p:cNvPicPr>
            <a:picLocks noChangeAspect="1" noChangeArrowheads="1"/>
          </p:cNvPicPr>
          <p:nvPr/>
        </p:nvPicPr>
        <p:blipFill>
          <a:blip r:embed="rId2"/>
          <a:srcRect/>
          <a:stretch>
            <a:fillRect/>
          </a:stretch>
        </p:blipFill>
        <p:spPr bwMode="auto">
          <a:xfrm>
            <a:off x="2500298" y="3929066"/>
            <a:ext cx="4248150" cy="2171701"/>
          </a:xfrm>
          <a:prstGeom prst="rect">
            <a:avLst/>
          </a:prstGeom>
          <a:noFill/>
        </p:spPr>
      </p:pic>
    </p:spTree>
    <p:extLst>
      <p:ext uri="{BB962C8B-B14F-4D97-AF65-F5344CB8AC3E}">
        <p14:creationId xmlns:p14="http://schemas.microsoft.com/office/powerpoint/2010/main" xmlns="" val="731840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428605"/>
            <a:ext cx="7901014" cy="2786082"/>
          </a:xfrm>
        </p:spPr>
        <p:txBody>
          <a:bodyPr>
            <a:normAutofit fontScale="92500" lnSpcReduction="10000"/>
          </a:bodyPr>
          <a:lstStyle/>
          <a:p>
            <a:pPr>
              <a:lnSpc>
                <a:spcPct val="120000"/>
              </a:lnSpc>
            </a:pPr>
            <a:r>
              <a:rPr lang="en-US" sz="4200" dirty="0">
                <a:latin typeface="Times New Roman" pitchFamily="18" charset="0"/>
                <a:cs typeface="Times New Roman" pitchFamily="18" charset="0"/>
              </a:rPr>
              <a:t>Modern syringe was </a:t>
            </a:r>
            <a:r>
              <a:rPr lang="en-US" sz="4200" dirty="0" smtClean="0">
                <a:latin typeface="Times New Roman" pitchFamily="18" charset="0"/>
                <a:cs typeface="Times New Roman" pitchFamily="18" charset="0"/>
              </a:rPr>
              <a:t>invented by veterinarian </a:t>
            </a:r>
            <a:r>
              <a:rPr lang="en-US" sz="4200" dirty="0">
                <a:latin typeface="Times New Roman" pitchFamily="18" charset="0"/>
                <a:cs typeface="Times New Roman" pitchFamily="18" charset="0"/>
              </a:rPr>
              <a:t>Charles Gabriel </a:t>
            </a:r>
            <a:r>
              <a:rPr lang="en-US" sz="4200" dirty="0" err="1">
                <a:latin typeface="Times New Roman" pitchFamily="18" charset="0"/>
                <a:cs typeface="Times New Roman" pitchFamily="18" charset="0"/>
              </a:rPr>
              <a:t>Pravaz</a:t>
            </a:r>
            <a:r>
              <a:rPr lang="en-US" sz="4200" dirty="0">
                <a:latin typeface="Times New Roman" pitchFamily="18" charset="0"/>
                <a:cs typeface="Times New Roman" pitchFamily="18" charset="0"/>
              </a:rPr>
              <a:t> </a:t>
            </a:r>
            <a:r>
              <a:rPr lang="en-US" sz="4200" dirty="0" smtClean="0">
                <a:latin typeface="Times New Roman" pitchFamily="18" charset="0"/>
                <a:cs typeface="Times New Roman" pitchFamily="18" charset="0"/>
              </a:rPr>
              <a:t>and </a:t>
            </a:r>
            <a:r>
              <a:rPr lang="en-US" sz="4200" dirty="0">
                <a:latin typeface="Times New Roman" pitchFamily="18" charset="0"/>
                <a:cs typeface="Times New Roman" pitchFamily="18" charset="0"/>
              </a:rPr>
              <a:t>Alexander Wood (</a:t>
            </a:r>
            <a:r>
              <a:rPr lang="en-US" sz="4200" dirty="0" smtClean="0">
                <a:latin typeface="Times New Roman" pitchFamily="18" charset="0"/>
                <a:cs typeface="Times New Roman" pitchFamily="18" charset="0"/>
              </a:rPr>
              <a:t>independently) only </a:t>
            </a:r>
            <a:r>
              <a:rPr lang="en-US" sz="4200" dirty="0">
                <a:latin typeface="Times New Roman" pitchFamily="18" charset="0"/>
                <a:cs typeface="Times New Roman" pitchFamily="18" charset="0"/>
              </a:rPr>
              <a:t>in the </a:t>
            </a:r>
            <a:r>
              <a:rPr lang="en-US" sz="4200" dirty="0" smtClean="0">
                <a:latin typeface="Times New Roman" pitchFamily="18" charset="0"/>
                <a:cs typeface="Times New Roman" pitchFamily="18" charset="0"/>
              </a:rPr>
              <a:t>1853.</a:t>
            </a:r>
          </a:p>
          <a:p>
            <a:endParaRPr lang="ru-RU" dirty="0"/>
          </a:p>
        </p:txBody>
      </p:sp>
      <p:sp>
        <p:nvSpPr>
          <p:cNvPr id="9" name="Содержимое 8"/>
          <p:cNvSpPr>
            <a:spLocks noGrp="1"/>
          </p:cNvSpPr>
          <p:nvPr>
            <p:ph sz="half" idx="2"/>
          </p:nvPr>
        </p:nvSpPr>
        <p:spPr>
          <a:xfrm>
            <a:off x="214282" y="3357562"/>
            <a:ext cx="4786346" cy="3143272"/>
          </a:xfrm>
        </p:spPr>
        <p:txBody>
          <a:bodyPr>
            <a:normAutofit fontScale="92500" lnSpcReduction="10000"/>
          </a:bodyPr>
          <a:lstStyle/>
          <a:p>
            <a:pPr>
              <a:lnSpc>
                <a:spcPct val="110000"/>
              </a:lnSpc>
              <a:spcBef>
                <a:spcPts val="0"/>
              </a:spcBef>
            </a:pPr>
            <a:r>
              <a:rPr lang="en-US" sz="3000" dirty="0" smtClean="0">
                <a:latin typeface="Times New Roman" pitchFamily="18" charset="0"/>
                <a:cs typeface="Times New Roman" pitchFamily="18" charset="0"/>
              </a:rPr>
              <a:t>Currently, syringes are made ​​of PVC intended for single use. Syringes are manufactured and sterilized in factory conditions and produced in a sealed package.</a:t>
            </a:r>
            <a:endParaRPr lang="ru-RU" sz="3000" dirty="0" smtClean="0">
              <a:latin typeface="Times New Roman" pitchFamily="18" charset="0"/>
              <a:cs typeface="Times New Roman" pitchFamily="18" charset="0"/>
            </a:endParaRPr>
          </a:p>
          <a:p>
            <a:endParaRPr lang="ru-RU"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27650" y="3257550"/>
            <a:ext cx="3816350" cy="3600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127859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116632"/>
            <a:ext cx="8607330" cy="6480720"/>
          </a:xfrm>
        </p:spPr>
        <p:txBody>
          <a:bodyPr>
            <a:normAutofit fontScale="77500" lnSpcReduction="20000"/>
          </a:bodyPr>
          <a:lstStyle/>
          <a:p>
            <a:pPr>
              <a:lnSpc>
                <a:spcPct val="120000"/>
              </a:lnSpc>
            </a:pPr>
            <a:r>
              <a:rPr lang="en-US" sz="5100" dirty="0">
                <a:latin typeface="Times New Roman" pitchFamily="18" charset="0"/>
                <a:cs typeface="Times New Roman" pitchFamily="18" charset="0"/>
              </a:rPr>
              <a:t>Currently, many inventors are working on the </a:t>
            </a:r>
            <a:r>
              <a:rPr lang="en-US" sz="5100" dirty="0" smtClean="0">
                <a:latin typeface="Times New Roman" pitchFamily="18" charset="0"/>
                <a:cs typeface="Times New Roman" pitchFamily="18" charset="0"/>
              </a:rPr>
              <a:t>idea of </a:t>
            </a:r>
            <a:r>
              <a:rPr lang="en-US" sz="5100" dirty="0">
                <a:latin typeface="Times New Roman" pitchFamily="18" charset="0"/>
                <a:cs typeface="Times New Roman" pitchFamily="18" charset="0"/>
              </a:rPr>
              <a:t>really disposable syringes. This problem is due to fight the spread of HIV and other infections. Some inventors have already achieved </a:t>
            </a:r>
            <a:r>
              <a:rPr lang="en-US" sz="5100" dirty="0" smtClean="0">
                <a:latin typeface="Times New Roman" pitchFamily="18" charset="0"/>
                <a:cs typeface="Times New Roman" pitchFamily="18" charset="0"/>
              </a:rPr>
              <a:t>success</a:t>
            </a:r>
            <a:r>
              <a:rPr lang="en-US" sz="5100" dirty="0">
                <a:latin typeface="Times New Roman" pitchFamily="18" charset="0"/>
                <a:cs typeface="Times New Roman" pitchFamily="18" charset="0"/>
              </a:rPr>
              <a:t>. Self-locking syringes - </a:t>
            </a:r>
            <a:r>
              <a:rPr lang="en-US" sz="5100" dirty="0" smtClean="0">
                <a:latin typeface="Times New Roman" pitchFamily="18" charset="0"/>
                <a:cs typeface="Times New Roman" pitchFamily="18" charset="0"/>
              </a:rPr>
              <a:t>are syringes with a plunger which gets blocked after use. This </a:t>
            </a:r>
            <a:r>
              <a:rPr lang="en-US" sz="5100" dirty="0">
                <a:latin typeface="Times New Roman" pitchFamily="18" charset="0"/>
                <a:cs typeface="Times New Roman" pitchFamily="18" charset="0"/>
              </a:rPr>
              <a:t>syringe can not </a:t>
            </a:r>
            <a:r>
              <a:rPr lang="en-US" sz="5100" dirty="0" smtClean="0">
                <a:latin typeface="Times New Roman" pitchFamily="18" charset="0"/>
                <a:cs typeface="Times New Roman" pitchFamily="18" charset="0"/>
              </a:rPr>
              <a:t>be used for </a:t>
            </a:r>
            <a:r>
              <a:rPr lang="en-US" sz="5100" dirty="0">
                <a:latin typeface="Times New Roman" pitchFamily="18" charset="0"/>
                <a:cs typeface="Times New Roman" pitchFamily="18" charset="0"/>
              </a:rPr>
              <a:t>a second time.</a:t>
            </a:r>
            <a:endParaRPr lang="ru-RU" sz="5100" dirty="0">
              <a:latin typeface="Times New Roman" pitchFamily="18" charset="0"/>
              <a:cs typeface="Times New Roman" pitchFamily="18" charset="0"/>
            </a:endParaRPr>
          </a:p>
          <a:p>
            <a:endParaRPr lang="ru-RU" dirty="0"/>
          </a:p>
        </p:txBody>
      </p:sp>
      <p:sp>
        <p:nvSpPr>
          <p:cNvPr id="4" name="Объект 3"/>
          <p:cNvSpPr>
            <a:spLocks noGrp="1"/>
          </p:cNvSpPr>
          <p:nvPr>
            <p:ph sz="half" idx="2"/>
          </p:nvPr>
        </p:nvSpPr>
        <p:spPr>
          <a:xfrm>
            <a:off x="6372200" y="116632"/>
            <a:ext cx="2664296" cy="6009531"/>
          </a:xfrm>
        </p:spPr>
        <p:txBody>
          <a:bodyPr>
            <a:normAutofit fontScale="77500" lnSpcReduction="20000"/>
          </a:bodyPr>
          <a:lstStyle/>
          <a:p>
            <a:endParaRPr lang="ru-RU" dirty="0"/>
          </a:p>
        </p:txBody>
      </p:sp>
    </p:spTree>
    <p:extLst>
      <p:ext uri="{BB962C8B-B14F-4D97-AF65-F5344CB8AC3E}">
        <p14:creationId xmlns:p14="http://schemas.microsoft.com/office/powerpoint/2010/main" xmlns="" val="2616563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858280" cy="6215106"/>
          </a:xfrm>
        </p:spPr>
        <p:txBody>
          <a:bodyPr>
            <a:normAutofit fontScale="92500" lnSpcReduction="10000"/>
          </a:bodyPr>
          <a:lstStyle/>
          <a:p>
            <a:pPr algn="just">
              <a:buNone/>
            </a:pPr>
            <a:r>
              <a:rPr lang="en-US" dirty="0" smtClean="0">
                <a:latin typeface="Times New Roman" pitchFamily="18" charset="0"/>
                <a:cs typeface="Times New Roman" pitchFamily="18" charset="0"/>
              </a:rPr>
              <a:t>Syringes medical tools used for injection, diagnostic puncture, or aspiration pathological content of the cavities of the human body. </a:t>
            </a:r>
          </a:p>
          <a:p>
            <a:pPr algn="ctr">
              <a:buNone/>
            </a:pPr>
            <a:r>
              <a:rPr lang="en-US" b="1" dirty="0" smtClean="0">
                <a:latin typeface="Times New Roman" pitchFamily="18" charset="0"/>
                <a:cs typeface="Times New Roman" pitchFamily="18" charset="0"/>
              </a:rPr>
              <a:t>Classification</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of syringes</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Disposable syringes</a:t>
            </a:r>
          </a:p>
          <a:p>
            <a:r>
              <a:rPr lang="en-US" dirty="0" smtClean="0">
                <a:latin typeface="Times New Roman" pitchFamily="18" charset="0"/>
                <a:cs typeface="Times New Roman" pitchFamily="18" charset="0"/>
              </a:rPr>
              <a:t>Standard: 2 ml, 3 ml, 5 ml, 10 ml, 20 ml, 50 ml</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Nonstandard</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Insulin syringes, Syringe Janet,  Auto-disable syringes, syringe-tube </a:t>
            </a:r>
          </a:p>
          <a:p>
            <a:pPr>
              <a:buNone/>
            </a:pPr>
            <a:r>
              <a:rPr lang="en-US"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Reusable syringes</a:t>
            </a:r>
          </a:p>
          <a:p>
            <a:r>
              <a:rPr lang="en-US" dirty="0" smtClean="0">
                <a:latin typeface="Times New Roman" pitchFamily="18" charset="0"/>
                <a:cs typeface="Times New Roman" pitchFamily="18" charset="0"/>
              </a:rPr>
              <a:t>Syringe-pen</a:t>
            </a:r>
          </a:p>
          <a:p>
            <a:r>
              <a:rPr lang="en-US" dirty="0" smtClean="0">
                <a:latin typeface="Times New Roman" pitchFamily="18" charset="0"/>
                <a:cs typeface="Times New Roman" pitchFamily="18" charset="0"/>
              </a:rPr>
              <a:t>Dental syringes </a:t>
            </a:r>
          </a:p>
          <a:p>
            <a:r>
              <a:rPr lang="en-US" dirty="0" smtClean="0">
                <a:latin typeface="Times New Roman" pitchFamily="18" charset="0"/>
                <a:cs typeface="Times New Roman" pitchFamily="18" charset="0"/>
              </a:rPr>
              <a:t>Syringe -gun</a:t>
            </a:r>
            <a:endParaRPr lang="ru-RU" dirty="0" smtClean="0">
              <a:latin typeface="Times New Roman" pitchFamily="18" charset="0"/>
              <a:cs typeface="Times New Roman" pitchFamily="18" charset="0"/>
            </a:endParaRPr>
          </a:p>
          <a:p>
            <a:pPr algn="ctr">
              <a:buNone/>
            </a:pPr>
            <a:endParaRPr lang="ru-RU"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fontScale="90000"/>
          </a:bodyPr>
          <a:lstStyle/>
          <a:p>
            <a:pPr fontAlgn="t"/>
            <a:r>
              <a:rPr lang="en-US" sz="2000" b="1" dirty="0" smtClean="0">
                <a:latin typeface="Times New Roman" pitchFamily="18" charset="0"/>
                <a:cs typeface="Times New Roman" pitchFamily="18" charset="0"/>
              </a:rPr>
              <a:t>Preparation medicines</a:t>
            </a:r>
            <a:r>
              <a:rPr lang="en-US"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(take out from an </a:t>
            </a:r>
            <a:r>
              <a:rPr lang="en-US" sz="2000" dirty="0" err="1" smtClean="0">
                <a:latin typeface="Times New Roman" pitchFamily="18" charset="0"/>
                <a:cs typeface="Times New Roman" pitchFamily="18" charset="0"/>
              </a:rPr>
              <a:t>ampule</a:t>
            </a:r>
            <a:r>
              <a:rPr lang="en-US" sz="2000"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714356"/>
            <a:ext cx="8715436" cy="5411807"/>
          </a:xfrm>
        </p:spPr>
        <p:txBody>
          <a:bodyPr>
            <a:normAutofit fontScale="47500" lnSpcReduction="20000"/>
          </a:bodyPr>
          <a:lstStyle/>
          <a:p>
            <a:pPr>
              <a:lnSpc>
                <a:spcPct val="120000"/>
              </a:lnSpc>
              <a:spcBef>
                <a:spcPts val="0"/>
              </a:spcBef>
              <a:buNone/>
            </a:pPr>
            <a:r>
              <a:rPr lang="en-US" b="1" dirty="0" smtClean="0">
                <a:latin typeface="Times New Roman" pitchFamily="18" charset="0"/>
                <a:cs typeface="Times New Roman" pitchFamily="18" charset="0"/>
              </a:rPr>
              <a:t>Equipment. </a:t>
            </a:r>
            <a:r>
              <a:rPr lang="en-US" dirty="0" smtClean="0">
                <a:latin typeface="Times New Roman" pitchFamily="18" charset="0"/>
                <a:cs typeface="Times New Roman" pitchFamily="18" charset="0"/>
              </a:rPr>
              <a:t>Sterile: disposable syringes, </a:t>
            </a:r>
            <a:r>
              <a:rPr lang="ru-RU"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needle</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tray, 3-4 napkins or cotton swabs (balls). Antiseptic (70% spirit), container for disinfection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disposal of used material (waste class A, </a:t>
            </a:r>
            <a:r>
              <a:rPr lang="ru-RU" dirty="0" smtClean="0">
                <a:latin typeface="Times New Roman" pitchFamily="18" charset="0"/>
                <a:cs typeface="Times New Roman" pitchFamily="18" charset="0"/>
              </a:rPr>
              <a:t>Б</a:t>
            </a:r>
            <a:r>
              <a:rPr lang="en-US"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a:lnSpc>
                <a:spcPct val="120000"/>
              </a:lnSpc>
              <a:spcBef>
                <a:spcPts val="0"/>
              </a:spcBef>
              <a:buNone/>
            </a:pPr>
            <a:r>
              <a:rPr lang="en-US" b="1" dirty="0" smtClean="0">
                <a:latin typeface="Times New Roman" pitchFamily="18" charset="0"/>
                <a:cs typeface="Times New Roman" pitchFamily="18" charset="0"/>
              </a:rPr>
              <a:t>Algorithm of actions:</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Wash hands. Wear gloves.</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Select the medication. Read the physician's order from medicine card. Compare the label of the medicine with the medicine card and physician's orders. Calculate the dosage of the medication, the amount of the solvent to be to obtain the required dosage.</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Select appropriate syringe and needle. Check whether they are in good working order.</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Take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with tweezers cotton balls.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Moisten napkins with antiseptic.</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Put</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a individual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sterile tray</a:t>
            </a:r>
            <a:r>
              <a:rPr lang="ru-RU" dirty="0" smtClean="0">
                <a:latin typeface="Times New Roman" pitchFamily="18" charset="0"/>
                <a:cs typeface="Times New Roman" pitchFamily="18" charset="0"/>
              </a:rPr>
              <a:t>.</a:t>
            </a: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Clean the </a:t>
            </a:r>
            <a:r>
              <a:rPr lang="en-US" dirty="0" err="1" smtClean="0">
                <a:latin typeface="Times New Roman" pitchFamily="18" charset="0"/>
                <a:cs typeface="Times New Roman" pitchFamily="18" charset="0"/>
              </a:rPr>
              <a:t>ampule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open with the help of a cotton ball, put his in waste class </a:t>
            </a:r>
            <a:r>
              <a:rPr lang="ru-RU" dirty="0" smtClean="0">
                <a:latin typeface="Times New Roman" pitchFamily="18" charset="0"/>
                <a:cs typeface="Times New Roman" pitchFamily="18" charset="0"/>
              </a:rPr>
              <a:t>Б</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Put </a:t>
            </a:r>
            <a:r>
              <a:rPr lang="en-US" dirty="0" err="1" smtClean="0">
                <a:latin typeface="Times New Roman" pitchFamily="18" charset="0"/>
                <a:cs typeface="Times New Roman" pitchFamily="18" charset="0"/>
              </a:rPr>
              <a:t>ampule</a:t>
            </a:r>
            <a:r>
              <a:rPr lang="en-US" dirty="0" smtClean="0">
                <a:latin typeface="Times New Roman" pitchFamily="18" charset="0"/>
                <a:cs typeface="Times New Roman" pitchFamily="18" charset="0"/>
              </a:rPr>
              <a:t> on the manipulative table. </a:t>
            </a: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Open the packaging of the syringe. Take the syringe in your right hand, remove the cap, put cap</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packaging in waste class </a:t>
            </a:r>
            <a:r>
              <a:rPr lang="ru-RU" dirty="0" smtClean="0">
                <a:latin typeface="Times New Roman" pitchFamily="18" charset="0"/>
                <a:cs typeface="Times New Roman" pitchFamily="18" charset="0"/>
              </a:rPr>
              <a:t>А</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Clamp the </a:t>
            </a:r>
            <a:r>
              <a:rPr lang="en-US" dirty="0" err="1" smtClean="0">
                <a:latin typeface="Times New Roman" pitchFamily="18" charset="0"/>
                <a:cs typeface="Times New Roman" pitchFamily="18" charset="0"/>
              </a:rPr>
              <a:t>ampule</a:t>
            </a:r>
            <a:r>
              <a:rPr lang="en-US" dirty="0" smtClean="0">
                <a:latin typeface="Times New Roman" pitchFamily="18" charset="0"/>
                <a:cs typeface="Times New Roman" pitchFamily="18" charset="0"/>
              </a:rPr>
              <a:t> between 1 and 2 fingers of the left hand.</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Insert the needle into the ampoule. </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Hold the syringe 1 and 4 fingers of the left hand, take out the drug with the right hand.</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Put ampoule in container for waste class </a:t>
            </a:r>
            <a:r>
              <a:rPr lang="ru-RU" dirty="0" smtClean="0">
                <a:latin typeface="Times New Roman" pitchFamily="18" charset="0"/>
                <a:cs typeface="Times New Roman" pitchFamily="18" charset="0"/>
              </a:rPr>
              <a:t>Б</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Remove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needle in a safe way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with your fingers, put in waste class </a:t>
            </a:r>
            <a:r>
              <a:rPr lang="ru-RU" dirty="0" smtClean="0">
                <a:latin typeface="Times New Roman" pitchFamily="18" charset="0"/>
                <a:cs typeface="Times New Roman" pitchFamily="18" charset="0"/>
              </a:rPr>
              <a:t>Б</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Connect</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new needle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with cap</a:t>
            </a:r>
            <a:r>
              <a:rPr lang="ru-RU" dirty="0" smtClean="0">
                <a:latin typeface="Times New Roman" pitchFamily="18" charset="0"/>
                <a:cs typeface="Times New Roman" pitchFamily="18" charset="0"/>
              </a:rPr>
              <a:t>.</a:t>
            </a: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Take the syringe in the right hand (working hand) holding the needle's </a:t>
            </a:r>
            <a:r>
              <a:rPr lang="en-US" dirty="0" err="1" smtClean="0">
                <a:latin typeface="Times New Roman" pitchFamily="18" charset="0"/>
                <a:cs typeface="Times New Roman" pitchFamily="18" charset="0"/>
              </a:rPr>
              <a:t>cannula</a:t>
            </a:r>
            <a:r>
              <a:rPr lang="en-US" dirty="0" smtClean="0">
                <a:latin typeface="Times New Roman" pitchFamily="18" charset="0"/>
                <a:cs typeface="Times New Roman" pitchFamily="18" charset="0"/>
              </a:rPr>
              <a:t> by forefinger.</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Expel the air from the syringe without removing the cap.</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Keep the syringe with medication in the sterile tray. </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Carry medication to the patient. </a:t>
            </a:r>
            <a:endParaRPr lang="ru-RU" dirty="0" smtClean="0">
              <a:latin typeface="Times New Roman" pitchFamily="18" charset="0"/>
              <a:cs typeface="Times New Roman" pitchFamily="18" charset="0"/>
            </a:endParaRPr>
          </a:p>
          <a:p>
            <a:pPr>
              <a:lnSpc>
                <a:spcPct val="120000"/>
              </a:lnSpc>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descr="http://nenuda.ru/nuda/151/150473/150473_html_1378ee59.jpg"/>
          <p:cNvPicPr>
            <a:picLocks noChangeAspect="1" noChangeArrowheads="1"/>
          </p:cNvPicPr>
          <p:nvPr/>
        </p:nvPicPr>
        <p:blipFill>
          <a:blip r:embed="rId2"/>
          <a:srcRect/>
          <a:stretch>
            <a:fillRect/>
          </a:stretch>
        </p:blipFill>
        <p:spPr bwMode="auto">
          <a:xfrm>
            <a:off x="357158" y="714356"/>
            <a:ext cx="5400675" cy="3200401"/>
          </a:xfrm>
          <a:prstGeom prst="rect">
            <a:avLst/>
          </a:prstGeom>
          <a:noFill/>
        </p:spPr>
      </p:pic>
      <p:pic>
        <p:nvPicPr>
          <p:cNvPr id="5" name="Picture 2" descr="http://nadzor31.narod.ru/images/spid/risunok1.jpg"/>
          <p:cNvPicPr>
            <a:picLocks noChangeAspect="1" noChangeArrowheads="1"/>
          </p:cNvPicPr>
          <p:nvPr/>
        </p:nvPicPr>
        <p:blipFill>
          <a:blip r:embed="rId3"/>
          <a:srcRect/>
          <a:stretch>
            <a:fillRect/>
          </a:stretch>
        </p:blipFill>
        <p:spPr bwMode="auto">
          <a:xfrm>
            <a:off x="6105525" y="2857499"/>
            <a:ext cx="3038475" cy="40005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en-US" b="1" dirty="0" err="1" smtClean="0">
                <a:latin typeface="Times New Roman" pitchFamily="18" charset="0"/>
                <a:cs typeface="Times New Roman" pitchFamily="18" charset="0"/>
              </a:rPr>
              <a:t>Intradermal</a:t>
            </a:r>
            <a:r>
              <a:rPr lang="en-US" b="1" dirty="0" smtClean="0">
                <a:latin typeface="Times New Roman" pitchFamily="18" charset="0"/>
                <a:cs typeface="Times New Roman" pitchFamily="18" charset="0"/>
              </a:rPr>
              <a:t> Injection</a:t>
            </a:r>
            <a:endParaRPr lang="ru-RU" dirty="0"/>
          </a:p>
        </p:txBody>
      </p:sp>
      <p:sp>
        <p:nvSpPr>
          <p:cNvPr id="3" name="Содержимое 2"/>
          <p:cNvSpPr>
            <a:spLocks noGrp="1"/>
          </p:cNvSpPr>
          <p:nvPr>
            <p:ph idx="1"/>
          </p:nvPr>
        </p:nvSpPr>
        <p:spPr>
          <a:xfrm>
            <a:off x="214282" y="785794"/>
            <a:ext cx="8643998" cy="6072206"/>
          </a:xfrm>
          <a:solidFill>
            <a:schemeClr val="bg2"/>
          </a:solidFill>
        </p:spPr>
        <p:txBody>
          <a:bodyPr>
            <a:normAutofit/>
          </a:bodyPr>
          <a:lstStyle/>
          <a:p>
            <a:pPr>
              <a:buNone/>
            </a:pPr>
            <a:r>
              <a:rPr lang="en-US" sz="3600" b="1" dirty="0" smtClean="0">
                <a:latin typeface="Times New Roman" pitchFamily="18" charset="0"/>
                <a:cs typeface="Times New Roman" pitchFamily="18" charset="0"/>
              </a:rPr>
              <a:t>Definition:</a:t>
            </a:r>
            <a:r>
              <a:rPr lang="en-US" sz="3600" dirty="0" smtClean="0">
                <a:latin typeface="Times New Roman" pitchFamily="18" charset="0"/>
                <a:cs typeface="Times New Roman" pitchFamily="18" charset="0"/>
              </a:rPr>
              <a:t> It is an injection given into the dermal layer of the skin (</a:t>
            </a:r>
            <a:r>
              <a:rPr lang="en-US" sz="3600" dirty="0" err="1" smtClean="0">
                <a:latin typeface="Times New Roman" pitchFamily="18" charset="0"/>
                <a:cs typeface="Times New Roman" pitchFamily="18" charset="0"/>
              </a:rPr>
              <a:t>corneum</a:t>
            </a:r>
            <a:r>
              <a:rPr lang="en-US" sz="3600" dirty="0" smtClean="0">
                <a:latin typeface="Times New Roman" pitchFamily="18" charset="0"/>
                <a:cs typeface="Times New Roman" pitchFamily="18" charset="0"/>
              </a:rPr>
              <a:t>). </a:t>
            </a:r>
            <a:endParaRPr lang="ru-RU" sz="3600"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Purpose: </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For diagnostic purpose: </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a) Fine test (</a:t>
            </a:r>
            <a:r>
              <a:rPr lang="en-US" sz="3600" dirty="0" err="1" smtClean="0">
                <a:latin typeface="Times New Roman" pitchFamily="18" charset="0"/>
                <a:cs typeface="Times New Roman" pitchFamily="18" charset="0"/>
              </a:rPr>
              <a:t>mantoux</a:t>
            </a:r>
            <a:r>
              <a:rPr lang="en-US" sz="3600" dirty="0" smtClean="0">
                <a:latin typeface="Times New Roman" pitchFamily="18" charset="0"/>
                <a:cs typeface="Times New Roman" pitchFamily="18" charset="0"/>
              </a:rPr>
              <a:t> test); </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b) Allergic reaction </a:t>
            </a:r>
            <a:endParaRPr lang="ru-RU"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For therapeutic purpose: </a:t>
            </a:r>
            <a:r>
              <a:rPr lang="en-US" sz="3600" dirty="0" err="1" smtClean="0">
                <a:latin typeface="Times New Roman" pitchFamily="18" charset="0"/>
                <a:cs typeface="Times New Roman" pitchFamily="18" charset="0"/>
              </a:rPr>
              <a:t>Intradermal</a:t>
            </a:r>
            <a:r>
              <a:rPr lang="en-US" sz="3600" dirty="0" smtClean="0">
                <a:latin typeface="Times New Roman" pitchFamily="18" charset="0"/>
                <a:cs typeface="Times New Roman" pitchFamily="18" charset="0"/>
              </a:rPr>
              <a:t> injection may also be given like in vaccination.</a:t>
            </a:r>
            <a:endParaRPr lang="ru-RU" sz="3600"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solidFill>
            <a:schemeClr val="bg2"/>
          </a:solidFill>
        </p:spPr>
        <p:txBody>
          <a:bodyPr>
            <a:normAutofit/>
          </a:bodyPr>
          <a:lstStyle/>
          <a:p>
            <a:pPr>
              <a:buNone/>
            </a:pPr>
            <a:r>
              <a:rPr lang="en-US" sz="3600" b="1" dirty="0" smtClean="0">
                <a:latin typeface="Times New Roman" pitchFamily="18" charset="0"/>
                <a:cs typeface="Times New Roman" pitchFamily="18" charset="0"/>
              </a:rPr>
              <a:t>Site of injection:</a:t>
            </a:r>
            <a:endParaRPr lang="ru-RU"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The inner part of the forearm (midway between the wrist and elbow). </a:t>
            </a:r>
            <a:endParaRPr lang="ru-RU"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Upper arm, at deltoid area for BCG vaccination</a:t>
            </a:r>
            <a:endParaRPr lang="ru-RU"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785794"/>
            <a:ext cx="4143404" cy="3214710"/>
          </a:xfrm>
          <a:solidFill>
            <a:schemeClr val="bg1">
              <a:lumMod val="95000"/>
            </a:schemeClr>
          </a:solidFill>
        </p:spPr>
        <p:txBody>
          <a:bodyPr>
            <a:normAutofit fontScale="85000" lnSpcReduction="20000"/>
          </a:bodyPr>
          <a:lstStyle/>
          <a:p>
            <a:pPr>
              <a:lnSpc>
                <a:spcPct val="120000"/>
              </a:lnSpc>
              <a:spcBef>
                <a:spcPts val="0"/>
              </a:spcBef>
              <a:buNone/>
            </a:pPr>
            <a:r>
              <a:rPr lang="en-US" sz="3200" b="1" dirty="0" smtClean="0">
                <a:latin typeface="Times New Roman" pitchFamily="18" charset="0"/>
                <a:cs typeface="Times New Roman" pitchFamily="18" charset="0"/>
              </a:rPr>
              <a:t>Therapeutic Effects</a:t>
            </a:r>
            <a:endParaRPr lang="ru-RU" sz="3200" dirty="0" smtClean="0">
              <a:latin typeface="Times New Roman" pitchFamily="18" charset="0"/>
              <a:cs typeface="Times New Roman" pitchFamily="18" charset="0"/>
            </a:endParaRPr>
          </a:p>
          <a:p>
            <a:pPr>
              <a:lnSpc>
                <a:spcPct val="120000"/>
              </a:lnSpc>
              <a:spcBef>
                <a:spcPts val="0"/>
              </a:spcBef>
            </a:pPr>
            <a:r>
              <a:rPr lang="en-US" sz="3200" dirty="0" smtClean="0">
                <a:latin typeface="Times New Roman" pitchFamily="18" charset="0"/>
                <a:cs typeface="Times New Roman" pitchFamily="18" charset="0"/>
              </a:rPr>
              <a:t>It is the effect which is desired or the reason </a:t>
            </a:r>
            <a:r>
              <a:rPr lang="ru-RU" sz="3200" dirty="0" smtClean="0">
                <a:latin typeface="Times New Roman" pitchFamily="18" charset="0"/>
                <a:cs typeface="Times New Roman" pitchFamily="18" charset="0"/>
              </a:rPr>
              <a:t>а</a:t>
            </a:r>
            <a:r>
              <a:rPr lang="en-US" sz="3200" dirty="0" smtClean="0">
                <a:latin typeface="Times New Roman" pitchFamily="18" charset="0"/>
                <a:cs typeface="Times New Roman" pitchFamily="18" charset="0"/>
              </a:rPr>
              <a:t> drug is prescribed. Therapeutic effects are the medication's desired and intentional effects. </a:t>
            </a:r>
            <a:endParaRPr lang="ru-RU" sz="3200" dirty="0" smtClean="0">
              <a:latin typeface="Times New Roman" pitchFamily="18" charset="0"/>
              <a:cs typeface="Times New Roman" pitchFamily="18" charset="0"/>
            </a:endParaRPr>
          </a:p>
          <a:p>
            <a:pPr>
              <a:lnSpc>
                <a:spcPct val="120000"/>
              </a:lnSpc>
              <a:spcBef>
                <a:spcPts val="0"/>
              </a:spcBef>
              <a:buNone/>
            </a:pPr>
            <a:endParaRPr lang="ru-RU" sz="3200" b="1" dirty="0" smtClean="0">
              <a:latin typeface="Times New Roman" pitchFamily="18" charset="0"/>
              <a:cs typeface="Times New Roman" pitchFamily="18" charset="0"/>
            </a:endParaRPr>
          </a:p>
          <a:p>
            <a:pPr>
              <a:lnSpc>
                <a:spcPct val="120000"/>
              </a:lnSpc>
              <a:spcBef>
                <a:spcPts val="0"/>
              </a:spcBef>
              <a:buNone/>
            </a:pPr>
            <a:endParaRPr lang="ru-RU" sz="3200" b="1" dirty="0" smtClean="0">
              <a:latin typeface="Times New Roman" pitchFamily="18" charset="0"/>
              <a:cs typeface="Times New Roman" pitchFamily="18" charset="0"/>
            </a:endParaRPr>
          </a:p>
        </p:txBody>
      </p:sp>
      <p:sp>
        <p:nvSpPr>
          <p:cNvPr id="4" name="Содержимое 2"/>
          <p:cNvSpPr>
            <a:spLocks noGrp="1"/>
          </p:cNvSpPr>
          <p:nvPr>
            <p:ph sz="half" idx="1"/>
          </p:nvPr>
        </p:nvSpPr>
        <p:spPr>
          <a:xfrm>
            <a:off x="4786314" y="785794"/>
            <a:ext cx="4357686" cy="2500331"/>
          </a:xfrm>
          <a:solidFill>
            <a:schemeClr val="bg2"/>
          </a:solidFill>
        </p:spPr>
        <p:txBody>
          <a:bodyPr>
            <a:normAutofit fontScale="47500" lnSpcReduction="20000"/>
          </a:bodyPr>
          <a:lstStyle/>
          <a:p>
            <a:pPr>
              <a:lnSpc>
                <a:spcPct val="120000"/>
              </a:lnSpc>
              <a:spcBef>
                <a:spcPts val="0"/>
              </a:spcBef>
              <a:buNone/>
            </a:pPr>
            <a:r>
              <a:rPr lang="en-US" sz="3600" b="1" dirty="0" smtClean="0">
                <a:latin typeface="Times New Roman" pitchFamily="18" charset="0"/>
                <a:cs typeface="Times New Roman" pitchFamily="18" charset="0"/>
              </a:rPr>
              <a:t>Side</a:t>
            </a: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Adverse</a:t>
            </a:r>
            <a:r>
              <a:rPr lang="ru-RU" sz="36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Effects</a:t>
            </a:r>
            <a:endParaRPr lang="ru-RU" sz="3600" dirty="0" smtClean="0">
              <a:latin typeface="Times New Roman" pitchFamily="18" charset="0"/>
              <a:cs typeface="Times New Roman" pitchFamily="18" charset="0"/>
            </a:endParaRPr>
          </a:p>
          <a:p>
            <a:pPr>
              <a:lnSpc>
                <a:spcPct val="120000"/>
              </a:lnSpc>
              <a:spcBef>
                <a:spcPts val="0"/>
              </a:spcBef>
            </a:pPr>
            <a:r>
              <a:rPr lang="en-US" sz="3600" dirty="0" smtClean="0">
                <a:latin typeface="Times New Roman" pitchFamily="18" charset="0"/>
                <a:cs typeface="Times New Roman" pitchFamily="18" charset="0"/>
              </a:rPr>
              <a:t>Adverse effect is </a:t>
            </a:r>
            <a:r>
              <a:rPr lang="ru-RU" sz="3600" dirty="0" smtClean="0">
                <a:latin typeface="Times New Roman" pitchFamily="18" charset="0"/>
                <a:cs typeface="Times New Roman" pitchFamily="18" charset="0"/>
              </a:rPr>
              <a:t>а</a:t>
            </a:r>
            <a:r>
              <a:rPr lang="en-US" sz="3600" dirty="0" err="1" smtClean="0">
                <a:latin typeface="Times New Roman" pitchFamily="18" charset="0"/>
                <a:cs typeface="Times New Roman" pitchFamily="18" charset="0"/>
              </a:rPr>
              <a:t>ny</a:t>
            </a:r>
            <a:r>
              <a:rPr lang="en-US" sz="3600" dirty="0" smtClean="0">
                <a:latin typeface="Times New Roman" pitchFamily="18" charset="0"/>
                <a:cs typeface="Times New Roman" pitchFamily="18" charset="0"/>
              </a:rPr>
              <a:t> effect other than the therapeutic effect. </a:t>
            </a:r>
            <a:endParaRPr lang="ru-RU" sz="3600" dirty="0" smtClean="0">
              <a:latin typeface="Times New Roman" pitchFamily="18" charset="0"/>
              <a:cs typeface="Times New Roman" pitchFamily="18" charset="0"/>
            </a:endParaRPr>
          </a:p>
          <a:p>
            <a:pPr>
              <a:lnSpc>
                <a:spcPct val="120000"/>
              </a:lnSpc>
              <a:spcBef>
                <a:spcPts val="0"/>
              </a:spcBef>
              <a:buNone/>
            </a:pP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Some adverse effects are minor, whereas some other m</a:t>
            </a:r>
            <a:r>
              <a:rPr lang="ru-RU" sz="3600" dirty="0" smtClean="0">
                <a:latin typeface="Times New Roman" pitchFamily="18" charset="0"/>
                <a:cs typeface="Times New Roman" pitchFamily="18" charset="0"/>
              </a:rPr>
              <a:t>ау</a:t>
            </a:r>
            <a:r>
              <a:rPr lang="en-US" sz="3600" dirty="0" smtClean="0">
                <a:latin typeface="Times New Roman" pitchFamily="18" charset="0"/>
                <a:cs typeface="Times New Roman" pitchFamily="18" charset="0"/>
              </a:rPr>
              <a:t> cause very serious health problems. Adverse effects m</a:t>
            </a:r>
            <a:r>
              <a:rPr lang="ru-RU" sz="3600" dirty="0" smtClean="0">
                <a:latin typeface="Times New Roman" pitchFamily="18" charset="0"/>
                <a:cs typeface="Times New Roman" pitchFamily="18" charset="0"/>
              </a:rPr>
              <a:t>ау </a:t>
            </a:r>
            <a:r>
              <a:rPr lang="en-US" sz="3600" dirty="0" smtClean="0">
                <a:latin typeface="Times New Roman" pitchFamily="18" charset="0"/>
                <a:cs typeface="Times New Roman" pitchFamily="18" charset="0"/>
              </a:rPr>
              <a:t>b</a:t>
            </a:r>
            <a:r>
              <a:rPr lang="ru-RU" sz="3600" dirty="0" smtClean="0">
                <a:latin typeface="Times New Roman" pitchFamily="18" charset="0"/>
                <a:cs typeface="Times New Roman" pitchFamily="18" charset="0"/>
              </a:rPr>
              <a:t>е </a:t>
            </a:r>
            <a:r>
              <a:rPr lang="en-US" sz="3600" dirty="0" err="1" smtClean="0">
                <a:latin typeface="Times New Roman" pitchFamily="18" charset="0"/>
                <a:cs typeface="Times New Roman" pitchFamily="18" charset="0"/>
              </a:rPr>
              <a:t>mor</a:t>
            </a:r>
            <a:r>
              <a:rPr lang="ru-RU" sz="3600" dirty="0" smtClean="0">
                <a:latin typeface="Times New Roman" pitchFamily="18" charset="0"/>
                <a:cs typeface="Times New Roman" pitchFamily="18" charset="0"/>
              </a:rPr>
              <a:t>е</a:t>
            </a:r>
            <a:r>
              <a:rPr lang="en-US" sz="3600" dirty="0" smtClean="0">
                <a:latin typeface="Times New Roman" pitchFamily="18" charset="0"/>
                <a:cs typeface="Times New Roman" pitchFamily="18" charset="0"/>
              </a:rPr>
              <a:t> in </a:t>
            </a:r>
            <a:r>
              <a:rPr lang="ru-RU" sz="3600" dirty="0" smtClean="0">
                <a:latin typeface="Times New Roman" pitchFamily="18" charset="0"/>
                <a:cs typeface="Times New Roman" pitchFamily="18" charset="0"/>
              </a:rPr>
              <a:t>а</a:t>
            </a:r>
            <a:r>
              <a:rPr lang="en-US" sz="3600" dirty="0" smtClean="0">
                <a:latin typeface="Times New Roman" pitchFamily="18" charset="0"/>
                <a:cs typeface="Times New Roman" pitchFamily="18" charset="0"/>
              </a:rPr>
              <a:t> very seriously ill client or </a:t>
            </a:r>
            <a:r>
              <a:rPr lang="ru-RU" sz="3600" dirty="0" smtClean="0">
                <a:latin typeface="Times New Roman" pitchFamily="18" charset="0"/>
                <a:cs typeface="Times New Roman" pitchFamily="18" charset="0"/>
              </a:rPr>
              <a:t>а</a:t>
            </a:r>
            <a:r>
              <a:rPr lang="en-US" sz="3600" dirty="0" smtClean="0">
                <a:latin typeface="Times New Roman" pitchFamily="18" charset="0"/>
                <a:cs typeface="Times New Roman" pitchFamily="18" charset="0"/>
              </a:rPr>
              <a:t> client who receives mo</a:t>
            </a:r>
            <a:r>
              <a:rPr lang="ru-RU" sz="3600" dirty="0" err="1" smtClean="0">
                <a:latin typeface="Times New Roman" pitchFamily="18" charset="0"/>
                <a:cs typeface="Times New Roman" pitchFamily="18" charset="0"/>
              </a:rPr>
              <a:t>ге</a:t>
            </a:r>
            <a:r>
              <a:rPr lang="en-US" sz="3600" dirty="0" smtClean="0">
                <a:latin typeface="Times New Roman" pitchFamily="18" charset="0"/>
                <a:cs typeface="Times New Roman" pitchFamily="18" charset="0"/>
              </a:rPr>
              <a:t> medications.</a:t>
            </a:r>
            <a:endParaRPr lang="ru-RU" sz="3600" dirty="0" smtClean="0">
              <a:latin typeface="Times New Roman" pitchFamily="18" charset="0"/>
              <a:cs typeface="Times New Roman" pitchFamily="18" charset="0"/>
            </a:endParaRPr>
          </a:p>
          <a:p>
            <a:pPr>
              <a:buNone/>
            </a:pPr>
            <a:endParaRPr lang="ru-RU" sz="3600" dirty="0" smtClean="0">
              <a:latin typeface="Times New Roman" pitchFamily="18" charset="0"/>
              <a:cs typeface="Times New Roman" pitchFamily="18" charset="0"/>
            </a:endParaRPr>
          </a:p>
        </p:txBody>
      </p:sp>
      <p:sp>
        <p:nvSpPr>
          <p:cNvPr id="5" name="Содержимое 2"/>
          <p:cNvSpPr>
            <a:spLocks noGrp="1"/>
          </p:cNvSpPr>
          <p:nvPr>
            <p:ph sz="half" idx="1"/>
          </p:nvPr>
        </p:nvSpPr>
        <p:spPr>
          <a:xfrm>
            <a:off x="285720" y="4643446"/>
            <a:ext cx="8072494" cy="2214554"/>
          </a:xfrm>
          <a:solidFill>
            <a:schemeClr val="bg2"/>
          </a:solidFill>
        </p:spPr>
        <p:txBody>
          <a:bodyPr>
            <a:normAutofit fontScale="40000" lnSpcReduction="20000"/>
          </a:bodyPr>
          <a:lstStyle/>
          <a:p>
            <a:pPr>
              <a:lnSpc>
                <a:spcPct val="120000"/>
              </a:lnSpc>
              <a:spcBef>
                <a:spcPts val="0"/>
              </a:spcBef>
              <a:buNone/>
            </a:pPr>
            <a:r>
              <a:rPr lang="en-US" sz="3600" b="1" dirty="0" smtClean="0">
                <a:latin typeface="Times New Roman" pitchFamily="18" charset="0"/>
                <a:cs typeface="Times New Roman" pitchFamily="18" charset="0"/>
              </a:rPr>
              <a:t>Local Effects </a:t>
            </a:r>
            <a:endParaRPr lang="ru-RU" sz="3600" b="1" dirty="0" smtClean="0">
              <a:latin typeface="Times New Roman" pitchFamily="18" charset="0"/>
              <a:cs typeface="Times New Roman" pitchFamily="18" charset="0"/>
            </a:endParaRPr>
          </a:p>
          <a:p>
            <a:pPr>
              <a:lnSpc>
                <a:spcPct val="120000"/>
              </a:lnSpc>
              <a:spcBef>
                <a:spcPts val="0"/>
              </a:spcBef>
            </a:pPr>
            <a:r>
              <a:rPr lang="en-US" sz="3600" dirty="0" smtClean="0">
                <a:latin typeface="Times New Roman" pitchFamily="18" charset="0"/>
                <a:cs typeface="Times New Roman" pitchFamily="18" charset="0"/>
              </a:rPr>
              <a:t>Local effects of </a:t>
            </a:r>
            <a:r>
              <a:rPr lang="ru-RU" sz="3600" dirty="0" smtClean="0">
                <a:latin typeface="Times New Roman" pitchFamily="18" charset="0"/>
                <a:cs typeface="Times New Roman" pitchFamily="18" charset="0"/>
              </a:rPr>
              <a:t>а</a:t>
            </a:r>
            <a:r>
              <a:rPr lang="en-US" sz="3600" dirty="0" smtClean="0">
                <a:latin typeface="Times New Roman" pitchFamily="18" charset="0"/>
                <a:cs typeface="Times New Roman" pitchFamily="18" charset="0"/>
              </a:rPr>
              <a:t> drug </a:t>
            </a:r>
            <a:r>
              <a:rPr lang="ru-RU" sz="3600" dirty="0" smtClean="0">
                <a:latin typeface="Times New Roman" pitchFamily="18" charset="0"/>
                <a:cs typeface="Times New Roman" pitchFamily="18" charset="0"/>
              </a:rPr>
              <a:t>аге</a:t>
            </a:r>
            <a:r>
              <a:rPr lang="en-US" sz="3600" dirty="0" smtClean="0">
                <a:latin typeface="Times New Roman" pitchFamily="18" charset="0"/>
                <a:cs typeface="Times New Roman" pitchFamily="18" charset="0"/>
              </a:rPr>
              <a:t> expected when they </a:t>
            </a:r>
            <a:r>
              <a:rPr lang="ru-RU" sz="3600" dirty="0" smtClean="0">
                <a:latin typeface="Times New Roman" pitchFamily="18" charset="0"/>
                <a:cs typeface="Times New Roman" pitchFamily="18" charset="0"/>
              </a:rPr>
              <a:t>аге</a:t>
            </a:r>
            <a:r>
              <a:rPr lang="en-US" sz="3600" dirty="0" smtClean="0">
                <a:latin typeface="Times New Roman" pitchFamily="18" charset="0"/>
                <a:cs typeface="Times New Roman" pitchFamily="18" charset="0"/>
              </a:rPr>
              <a:t> applied topically to the skin or mucus membrane.</a:t>
            </a:r>
            <a:endParaRPr lang="ru-RU" sz="3600" dirty="0" smtClean="0">
              <a:latin typeface="Times New Roman" pitchFamily="18" charset="0"/>
              <a:cs typeface="Times New Roman" pitchFamily="18" charset="0"/>
            </a:endParaRPr>
          </a:p>
          <a:p>
            <a:pPr>
              <a:lnSpc>
                <a:spcPct val="120000"/>
              </a:lnSpc>
              <a:spcBef>
                <a:spcPts val="0"/>
              </a:spcBef>
              <a:buNone/>
            </a:pPr>
            <a:endParaRPr lang="ru-RU" sz="3600" b="1" dirty="0" smtClean="0">
              <a:latin typeface="Times New Roman" pitchFamily="18" charset="0"/>
              <a:cs typeface="Times New Roman" pitchFamily="18" charset="0"/>
            </a:endParaRPr>
          </a:p>
          <a:p>
            <a:pPr>
              <a:lnSpc>
                <a:spcPct val="120000"/>
              </a:lnSpc>
              <a:spcBef>
                <a:spcPts val="0"/>
              </a:spcBef>
              <a:buNone/>
            </a:pPr>
            <a:r>
              <a:rPr lang="en-US" sz="3600" b="1" dirty="0" smtClean="0">
                <a:latin typeface="Times New Roman" pitchFamily="18" charset="0"/>
                <a:cs typeface="Times New Roman" pitchFamily="18" charset="0"/>
              </a:rPr>
              <a:t>Systemic Effects</a:t>
            </a:r>
            <a:endParaRPr lang="ru-RU" sz="3600" dirty="0" smtClean="0">
              <a:latin typeface="Times New Roman" pitchFamily="18" charset="0"/>
              <a:cs typeface="Times New Roman" pitchFamily="18" charset="0"/>
            </a:endParaRPr>
          </a:p>
          <a:p>
            <a:pPr>
              <a:lnSpc>
                <a:spcPct val="120000"/>
              </a:lnSpc>
              <a:spcBef>
                <a:spcPts val="0"/>
              </a:spcBef>
            </a:pPr>
            <a:r>
              <a:rPr lang="ru-RU" sz="3600" dirty="0" smtClean="0">
                <a:latin typeface="Times New Roman" pitchFamily="18" charset="0"/>
                <a:cs typeface="Times New Roman" pitchFamily="18" charset="0"/>
              </a:rPr>
              <a:t>А</a:t>
            </a:r>
            <a:r>
              <a:rPr lang="en-US" sz="3600" dirty="0" smtClean="0">
                <a:latin typeface="Times New Roman" pitchFamily="18" charset="0"/>
                <a:cs typeface="Times New Roman" pitchFamily="18" charset="0"/>
              </a:rPr>
              <a:t> drug used for systemic effect must be absorbed into the </a:t>
            </a:r>
            <a:r>
              <a:rPr lang="en-US" sz="3600" dirty="0" err="1" smtClean="0">
                <a:latin typeface="Times New Roman" pitchFamily="18" charset="0"/>
                <a:cs typeface="Times New Roman" pitchFamily="18" charset="0"/>
              </a:rPr>
              <a:t>bl</a:t>
            </a:r>
            <a:r>
              <a:rPr lang="ru-RU" sz="3600" dirty="0" err="1" smtClean="0">
                <a:latin typeface="Times New Roman" pitchFamily="18" charset="0"/>
                <a:cs typeface="Times New Roman" pitchFamily="18" charset="0"/>
              </a:rPr>
              <a:t>оо</a:t>
            </a:r>
            <a:r>
              <a:rPr lang="en-US" sz="3600" dirty="0" smtClean="0">
                <a:latin typeface="Times New Roman" pitchFamily="18" charset="0"/>
                <a:cs typeface="Times New Roman" pitchFamily="18" charset="0"/>
              </a:rPr>
              <a:t>d stream to produce the desired effect in the various systems </a:t>
            </a:r>
            <a:r>
              <a:rPr lang="ru-RU" sz="3600" dirty="0" smtClean="0">
                <a:latin typeface="Times New Roman" pitchFamily="18" charset="0"/>
                <a:cs typeface="Times New Roman" pitchFamily="18" charset="0"/>
              </a:rPr>
              <a:t>а</a:t>
            </a:r>
            <a:r>
              <a:rPr lang="en-US" sz="3600" dirty="0" err="1" smtClean="0">
                <a:latin typeface="Times New Roman" pitchFamily="18" charset="0"/>
                <a:cs typeface="Times New Roman" pitchFamily="18" charset="0"/>
              </a:rPr>
              <a:t>nd</a:t>
            </a:r>
            <a:r>
              <a:rPr lang="en-US" sz="3600" dirty="0" smtClean="0">
                <a:latin typeface="Times New Roman" pitchFamily="18" charset="0"/>
                <a:cs typeface="Times New Roman" pitchFamily="18" charset="0"/>
              </a:rPr>
              <a:t> parts of the body.</a:t>
            </a:r>
            <a:endParaRPr lang="ru-RU" sz="3600" dirty="0" smtClean="0">
              <a:latin typeface="Times New Roman" pitchFamily="18" charset="0"/>
              <a:cs typeface="Times New Roman" pitchFamily="18" charset="0"/>
            </a:endParaRPr>
          </a:p>
          <a:p>
            <a:pPr>
              <a:lnSpc>
                <a:spcPct val="120000"/>
              </a:lnSpc>
              <a:spcBef>
                <a:spcPts val="0"/>
              </a:spcBef>
            </a:pPr>
            <a:endParaRPr lang="ru-RU" sz="3600" dirty="0" smtClean="0">
              <a:latin typeface="Times New Roman" pitchFamily="18" charset="0"/>
              <a:cs typeface="Times New Roman" pitchFamily="18" charset="0"/>
            </a:endParaRPr>
          </a:p>
          <a:p>
            <a:pPr>
              <a:lnSpc>
                <a:spcPct val="110000"/>
              </a:lnSpc>
            </a:pPr>
            <a:endParaRPr lang="en-US" sz="3600" dirty="0" smtClean="0">
              <a:latin typeface="Times New Roman" pitchFamily="18" charset="0"/>
              <a:cs typeface="Times New Roman" pitchFamily="18" charset="0"/>
            </a:endParaRPr>
          </a:p>
          <a:p>
            <a:pPr>
              <a:lnSpc>
                <a:spcPct val="110000"/>
              </a:lnSpc>
              <a:buNone/>
            </a:pPr>
            <a:r>
              <a:rPr lang="en-US" sz="3600" dirty="0" smtClean="0">
                <a:latin typeface="Times New Roman" pitchFamily="18" charset="0"/>
                <a:cs typeface="Times New Roman" pitchFamily="18" charset="0"/>
              </a:rPr>
              <a:t>These effects vary with the nature of medications, the length of time the client has been receiving</a:t>
            </a:r>
            <a:endParaRPr lang="ru-RU" sz="3600" dirty="0" smtClean="0">
              <a:latin typeface="Times New Roman" pitchFamily="18" charset="0"/>
              <a:cs typeface="Times New Roman" pitchFamily="18" charset="0"/>
            </a:endParaRPr>
          </a:p>
          <a:p>
            <a:pPr>
              <a:buNone/>
            </a:pPr>
            <a:endParaRPr lang="ru-RU" sz="3600" dirty="0" smtClean="0">
              <a:latin typeface="Times New Roman" pitchFamily="18" charset="0"/>
              <a:cs typeface="Times New Roman" pitchFamily="18" charset="0"/>
            </a:endParaRPr>
          </a:p>
        </p:txBody>
      </p:sp>
      <p:cxnSp>
        <p:nvCxnSpPr>
          <p:cNvPr id="7" name="Прямая со стрелкой 6"/>
          <p:cNvCxnSpPr>
            <a:stCxn id="3" idx="2"/>
          </p:cNvCxnSpPr>
          <p:nvPr/>
        </p:nvCxnSpPr>
        <p:spPr>
          <a:xfrm rot="5400000">
            <a:off x="2035951" y="425053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428628"/>
          </a:xfrm>
        </p:spPr>
        <p:txBody>
          <a:bodyPr>
            <a:normAutofit fontScale="90000"/>
          </a:bodyPr>
          <a:lstStyle/>
          <a:p>
            <a:r>
              <a:rPr lang="en-US" sz="2200" b="1" dirty="0" err="1" smtClean="0">
                <a:latin typeface="Times New Roman" pitchFamily="18" charset="0"/>
                <a:cs typeface="Times New Roman" pitchFamily="18" charset="0"/>
              </a:rPr>
              <a:t>Intradermal</a:t>
            </a:r>
            <a:r>
              <a:rPr lang="en-US" sz="2200" b="1" dirty="0" smtClean="0">
                <a:latin typeface="Times New Roman" pitchFamily="18" charset="0"/>
                <a:cs typeface="Times New Roman" pitchFamily="18" charset="0"/>
              </a:rPr>
              <a:t> Injection</a:t>
            </a:r>
            <a:r>
              <a:rPr lang="ru-RU" dirty="0" smtClean="0"/>
              <a:t/>
            </a:r>
            <a:br>
              <a:rPr lang="ru-RU" dirty="0" smtClean="0"/>
            </a:br>
            <a:endParaRPr lang="ru-RU" dirty="0"/>
          </a:p>
        </p:txBody>
      </p:sp>
      <p:sp>
        <p:nvSpPr>
          <p:cNvPr id="3" name="Содержимое 2"/>
          <p:cNvSpPr>
            <a:spLocks noGrp="1"/>
          </p:cNvSpPr>
          <p:nvPr>
            <p:ph idx="1"/>
          </p:nvPr>
        </p:nvSpPr>
        <p:spPr>
          <a:xfrm>
            <a:off x="214282" y="428604"/>
            <a:ext cx="8715436" cy="6429396"/>
          </a:xfrm>
        </p:spPr>
        <p:txBody>
          <a:bodyPr>
            <a:noAutofit/>
          </a:bodyPr>
          <a:lstStyle/>
          <a:p>
            <a:pPr>
              <a:buNone/>
            </a:pPr>
            <a:r>
              <a:rPr lang="en-US" sz="1050" b="1" dirty="0" smtClean="0">
                <a:latin typeface="Times New Roman" pitchFamily="18" charset="0"/>
                <a:cs typeface="Times New Roman" pitchFamily="18" charset="0"/>
              </a:rPr>
              <a:t>Definition:</a:t>
            </a:r>
            <a:r>
              <a:rPr lang="en-US" sz="1050" dirty="0" smtClean="0">
                <a:latin typeface="Times New Roman" pitchFamily="18" charset="0"/>
                <a:cs typeface="Times New Roman" pitchFamily="18" charset="0"/>
              </a:rPr>
              <a:t> It is an injection given into the dermal layer of the skin (</a:t>
            </a:r>
            <a:r>
              <a:rPr lang="en-US" sz="1050" dirty="0" err="1" smtClean="0">
                <a:latin typeface="Times New Roman" pitchFamily="18" charset="0"/>
                <a:cs typeface="Times New Roman" pitchFamily="18" charset="0"/>
              </a:rPr>
              <a:t>corneum</a:t>
            </a:r>
            <a:r>
              <a:rPr lang="en-US" sz="1050" dirty="0" smtClean="0">
                <a:latin typeface="Times New Roman" pitchFamily="18" charset="0"/>
                <a:cs typeface="Times New Roman" pitchFamily="18" charset="0"/>
              </a:rPr>
              <a:t>). </a:t>
            </a:r>
            <a:endParaRPr lang="ru-RU" sz="1050" dirty="0" smtClean="0">
              <a:latin typeface="Times New Roman" pitchFamily="18" charset="0"/>
              <a:cs typeface="Times New Roman" pitchFamily="18" charset="0"/>
            </a:endParaRPr>
          </a:p>
          <a:p>
            <a:pPr>
              <a:buNone/>
            </a:pPr>
            <a:r>
              <a:rPr lang="en-US" sz="1050" b="1" dirty="0" smtClean="0">
                <a:latin typeface="Times New Roman" pitchFamily="18" charset="0"/>
                <a:cs typeface="Times New Roman" pitchFamily="18" charset="0"/>
              </a:rPr>
              <a:t>Purpose: </a:t>
            </a:r>
            <a:endParaRPr lang="ru-RU"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For diagnostic purpose: </a:t>
            </a:r>
            <a:endParaRPr lang="ru-RU"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a) Fine test (</a:t>
            </a:r>
            <a:r>
              <a:rPr lang="en-US" sz="1050" dirty="0" err="1" smtClean="0">
                <a:latin typeface="Times New Roman" pitchFamily="18" charset="0"/>
                <a:cs typeface="Times New Roman" pitchFamily="18" charset="0"/>
              </a:rPr>
              <a:t>mantoux</a:t>
            </a:r>
            <a:r>
              <a:rPr lang="en-US" sz="1050" dirty="0" smtClean="0">
                <a:latin typeface="Times New Roman" pitchFamily="18" charset="0"/>
                <a:cs typeface="Times New Roman" pitchFamily="18" charset="0"/>
              </a:rPr>
              <a:t> test); </a:t>
            </a:r>
            <a:endParaRPr lang="ru-RU"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b) Allergic reaction </a:t>
            </a:r>
            <a:endParaRPr lang="ru-RU"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For therapeutic purpose: </a:t>
            </a:r>
            <a:r>
              <a:rPr lang="en-US" sz="1050" dirty="0" err="1" smtClean="0">
                <a:latin typeface="Times New Roman" pitchFamily="18" charset="0"/>
                <a:cs typeface="Times New Roman" pitchFamily="18" charset="0"/>
              </a:rPr>
              <a:t>Intradermal</a:t>
            </a:r>
            <a:r>
              <a:rPr lang="en-US" sz="1050" dirty="0" smtClean="0">
                <a:latin typeface="Times New Roman" pitchFamily="18" charset="0"/>
                <a:cs typeface="Times New Roman" pitchFamily="18" charset="0"/>
              </a:rPr>
              <a:t> injection may also be given like in vaccination.</a:t>
            </a:r>
            <a:endParaRPr lang="ru-RU" sz="1050" dirty="0" smtClean="0">
              <a:latin typeface="Times New Roman" pitchFamily="18" charset="0"/>
              <a:cs typeface="Times New Roman" pitchFamily="18" charset="0"/>
            </a:endParaRPr>
          </a:p>
          <a:p>
            <a:pPr>
              <a:buNone/>
            </a:pPr>
            <a:r>
              <a:rPr lang="en-US" sz="1050" b="1" dirty="0" smtClean="0">
                <a:latin typeface="Times New Roman" pitchFamily="18" charset="0"/>
                <a:cs typeface="Times New Roman" pitchFamily="18" charset="0"/>
              </a:rPr>
              <a:t>Site of injection:</a:t>
            </a:r>
            <a:endParaRPr lang="ru-RU"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The inner part of the forearm (midway between the wrist and elbow). </a:t>
            </a:r>
            <a:endParaRPr lang="ru-RU"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Upper arm, at deltoid area for BCG vaccination</a:t>
            </a:r>
            <a:endParaRPr lang="ru-RU" sz="1050" dirty="0" smtClean="0">
              <a:latin typeface="Times New Roman" pitchFamily="18" charset="0"/>
              <a:cs typeface="Times New Roman" pitchFamily="18" charset="0"/>
            </a:endParaRPr>
          </a:p>
          <a:p>
            <a:pPr>
              <a:buNone/>
            </a:pPr>
            <a:r>
              <a:rPr lang="en-US" sz="1050" b="1" dirty="0" smtClean="0">
                <a:latin typeface="Times New Roman" pitchFamily="18" charset="0"/>
                <a:cs typeface="Times New Roman" pitchFamily="18" charset="0"/>
              </a:rPr>
              <a:t>Equipment.</a:t>
            </a:r>
            <a:r>
              <a:rPr lang="en-US" sz="1050" dirty="0" smtClean="0">
                <a:latin typeface="Times New Roman" pitchFamily="18" charset="0"/>
                <a:cs typeface="Times New Roman" pitchFamily="18" charset="0"/>
              </a:rPr>
              <a:t> Sterile: disposable syringes with a medicine , 2 needles length 15 mm, tray, </a:t>
            </a:r>
            <a:r>
              <a:rPr lang="ru-RU" sz="1050" dirty="0" smtClean="0">
                <a:latin typeface="Times New Roman" pitchFamily="18" charset="0"/>
                <a:cs typeface="Times New Roman" pitchFamily="18" charset="0"/>
              </a:rPr>
              <a:t>3</a:t>
            </a:r>
            <a:r>
              <a:rPr lang="en-US" sz="1050" dirty="0" smtClean="0">
                <a:latin typeface="Times New Roman" pitchFamily="18" charset="0"/>
                <a:cs typeface="Times New Roman" pitchFamily="18" charset="0"/>
              </a:rPr>
              <a:t> napkins or </a:t>
            </a:r>
            <a:r>
              <a:rPr lang="ru-RU" sz="1050" dirty="0" smtClean="0">
                <a:latin typeface="Times New Roman" pitchFamily="18" charset="0"/>
                <a:cs typeface="Times New Roman" pitchFamily="18" charset="0"/>
              </a:rPr>
              <a:t>3</a:t>
            </a:r>
            <a:r>
              <a:rPr lang="en-US" sz="1050" dirty="0" smtClean="0">
                <a:latin typeface="Times New Roman" pitchFamily="18" charset="0"/>
                <a:cs typeface="Times New Roman" pitchFamily="18" charset="0"/>
              </a:rPr>
              <a:t> cotton swabs (balls). Antiseptic for processing of injection’s area (70% spirit), gloves, tray, container for  disinfection </a:t>
            </a:r>
            <a:r>
              <a:rPr lang="ru-RU" sz="105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 disposal of used material (waste class A, </a:t>
            </a:r>
            <a:r>
              <a:rPr lang="ru-RU" sz="1050" dirty="0" smtClean="0">
                <a:latin typeface="Times New Roman" pitchFamily="18" charset="0"/>
                <a:cs typeface="Times New Roman" pitchFamily="18" charset="0"/>
              </a:rPr>
              <a:t>Б</a:t>
            </a:r>
            <a:r>
              <a:rPr lang="en-US" sz="1050" dirty="0" smtClean="0">
                <a:latin typeface="Times New Roman" pitchFamily="18" charset="0"/>
                <a:cs typeface="Times New Roman" pitchFamily="18" charset="0"/>
              </a:rPr>
              <a:t>).</a:t>
            </a:r>
            <a:endParaRPr lang="ru-RU" sz="1050" b="1" dirty="0" smtClean="0">
              <a:latin typeface="Times New Roman" pitchFamily="18" charset="0"/>
              <a:cs typeface="Times New Roman" pitchFamily="18" charset="0"/>
            </a:endParaRPr>
          </a:p>
          <a:p>
            <a:pPr>
              <a:buNone/>
            </a:pPr>
            <a:r>
              <a:rPr lang="en-US" sz="1050" b="1" dirty="0" smtClean="0">
                <a:latin typeface="Times New Roman" pitchFamily="18" charset="0"/>
                <a:cs typeface="Times New Roman" pitchFamily="18" charset="0"/>
              </a:rPr>
              <a:t>Algorithm of actions:</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Prepare the equipment. Preparation medicines (take out from an </a:t>
            </a:r>
            <a:r>
              <a:rPr lang="en-US" sz="1050" dirty="0" err="1" smtClean="0">
                <a:latin typeface="Times New Roman" pitchFamily="18" charset="0"/>
                <a:cs typeface="Times New Roman" pitchFamily="18" charset="0"/>
              </a:rPr>
              <a:t>ampule</a:t>
            </a:r>
            <a:r>
              <a:rPr lang="ru-RU" sz="105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 see above the algorithm). </a:t>
            </a:r>
          </a:p>
          <a:p>
            <a:pPr>
              <a:buFont typeface="+mj-lt"/>
              <a:buAutoNum type="arabicPeriod"/>
            </a:pPr>
            <a:r>
              <a:rPr lang="en-US" sz="1050" dirty="0" smtClean="0">
                <a:latin typeface="Times New Roman" pitchFamily="18" charset="0"/>
                <a:cs typeface="Times New Roman" pitchFamily="18" charset="0"/>
              </a:rPr>
              <a:t>Identify the patient: Check the room number etc. Call the patient by name in a questioning manner. Ask the patient to repeat the name. Ask someone who knows the patient.</a:t>
            </a:r>
            <a:endParaRPr lang="ru-RU" sz="1050" dirty="0" smtClean="0">
              <a:latin typeface="Times New Roman" pitchFamily="18" charset="0"/>
              <a:cs typeface="Times New Roman" pitchFamily="18" charset="0"/>
            </a:endParaRPr>
          </a:p>
          <a:p>
            <a:pPr lvl="0">
              <a:buFont typeface="+mj-lt"/>
              <a:buAutoNum type="arabicPeriod"/>
            </a:pPr>
            <a:r>
              <a:rPr lang="en-US" sz="1050" dirty="0" smtClean="0">
                <a:latin typeface="Times New Roman" pitchFamily="18" charset="0"/>
                <a:cs typeface="Times New Roman" pitchFamily="18" charset="0"/>
              </a:rPr>
              <a:t>Explain to the patient the purpose and procedure course. Obtain patient's consent. </a:t>
            </a:r>
            <a:endParaRPr lang="ru-RU" sz="1050" dirty="0" smtClean="0">
              <a:latin typeface="Times New Roman" pitchFamily="18" charset="0"/>
              <a:cs typeface="Times New Roman" pitchFamily="18" charset="0"/>
            </a:endParaRPr>
          </a:p>
          <a:p>
            <a:pPr lvl="0">
              <a:buFont typeface="+mj-lt"/>
              <a:buAutoNum type="arabicPeriod"/>
            </a:pPr>
            <a:r>
              <a:rPr lang="en-US" sz="1050" dirty="0" smtClean="0">
                <a:latin typeface="Times New Roman" pitchFamily="18" charset="0"/>
                <a:cs typeface="Times New Roman" pitchFamily="18" charset="0"/>
              </a:rPr>
              <a:t>Be convinced in the absence of allergy on  medicines.</a:t>
            </a:r>
            <a:endParaRPr lang="ru-RU" sz="1050" dirty="0" smtClean="0">
              <a:latin typeface="Times New Roman" pitchFamily="18" charset="0"/>
              <a:cs typeface="Times New Roman" pitchFamily="18" charset="0"/>
            </a:endParaRPr>
          </a:p>
          <a:p>
            <a:pPr lvl="0">
              <a:buFont typeface="+mj-lt"/>
              <a:buAutoNum type="arabicPeriod"/>
            </a:pPr>
            <a:r>
              <a:rPr lang="en-US" sz="1050" dirty="0" smtClean="0">
                <a:latin typeface="Times New Roman" pitchFamily="18" charset="0"/>
                <a:cs typeface="Times New Roman" pitchFamily="18" charset="0"/>
              </a:rPr>
              <a:t>Offer to the patient to take  a comfortable position. Select and  examine the site of  injection. </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Clean the skin (a large area)  with first cotton ball moistened  by antiseptic in one direction</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Put his in the container for  waste class </a:t>
            </a:r>
            <a:r>
              <a:rPr lang="ru-RU" sz="1050" dirty="0" smtClean="0">
                <a:latin typeface="Times New Roman" pitchFamily="18" charset="0"/>
                <a:cs typeface="Times New Roman" pitchFamily="18" charset="0"/>
              </a:rPr>
              <a:t>Б</a:t>
            </a:r>
            <a:r>
              <a:rPr lang="en-US" sz="1050" dirty="0" smtClean="0">
                <a:latin typeface="Times New Roman" pitchFamily="18" charset="0"/>
                <a:cs typeface="Times New Roman" pitchFamily="18" charset="0"/>
              </a:rPr>
              <a:t>.</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Clean the skin (a small area - site of injection)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with second cotton ball moistened by antiseptic in one direction</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Put his in the container for waste class </a:t>
            </a:r>
            <a:r>
              <a:rPr lang="ru-RU" sz="1050" dirty="0" smtClean="0">
                <a:latin typeface="Times New Roman" pitchFamily="18" charset="0"/>
                <a:cs typeface="Times New Roman" pitchFamily="18" charset="0"/>
              </a:rPr>
              <a:t> Б</a:t>
            </a:r>
          </a:p>
          <a:p>
            <a:pPr>
              <a:buFont typeface="+mj-lt"/>
              <a:buAutoNum type="arabicPeriod"/>
            </a:pPr>
            <a:r>
              <a:rPr lang="en-US" sz="1050" dirty="0" smtClean="0">
                <a:latin typeface="Times New Roman" pitchFamily="18" charset="0"/>
                <a:cs typeface="Times New Roman" pitchFamily="18" charset="0"/>
              </a:rPr>
              <a:t>Take the syringe in the right hand (dominant</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 hand) holding the needle's </a:t>
            </a:r>
            <a:r>
              <a:rPr lang="en-US" sz="1050" dirty="0" err="1" smtClean="0">
                <a:latin typeface="Times New Roman" pitchFamily="18" charset="0"/>
                <a:cs typeface="Times New Roman" pitchFamily="18" charset="0"/>
              </a:rPr>
              <a:t>cannula</a:t>
            </a:r>
            <a:r>
              <a:rPr lang="en-US" sz="1050" dirty="0" smtClean="0">
                <a:latin typeface="Times New Roman" pitchFamily="18" charset="0"/>
                <a:cs typeface="Times New Roman" pitchFamily="18" charset="0"/>
              </a:rPr>
              <a:t> by forefinger.</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Remove cap. Put his in the container for waste class </a:t>
            </a:r>
            <a:r>
              <a:rPr lang="ru-RU" sz="1050" dirty="0" smtClean="0">
                <a:latin typeface="Times New Roman" pitchFamily="18" charset="0"/>
                <a:cs typeface="Times New Roman" pitchFamily="18" charset="0"/>
              </a:rPr>
              <a:t> Б</a:t>
            </a:r>
            <a:r>
              <a:rPr lang="en-US" sz="1050" dirty="0" smtClean="0">
                <a:latin typeface="Times New Roman" pitchFamily="18" charset="0"/>
                <a:cs typeface="Times New Roman" pitchFamily="18" charset="0"/>
              </a:rPr>
              <a:t>.</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Take forearm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by left hand from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below,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stretch the skin on the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inner surface of the middle one third of the forearm.</a:t>
            </a:r>
            <a:endParaRPr lang="ru-RU" sz="1050" b="1"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Hold the needle almost </a:t>
            </a:r>
            <a:r>
              <a:rPr lang="en-US" sz="1050" dirty="0" err="1" smtClean="0">
                <a:latin typeface="Times New Roman" pitchFamily="18" charset="0"/>
                <a:cs typeface="Times New Roman" pitchFamily="18" charset="0"/>
              </a:rPr>
              <a:t>parallely</a:t>
            </a:r>
            <a:r>
              <a:rPr lang="en-US" sz="1050" dirty="0" smtClean="0">
                <a:latin typeface="Times New Roman" pitchFamily="18" charset="0"/>
                <a:cs typeface="Times New Roman" pitchFamily="18" charset="0"/>
              </a:rPr>
              <a:t> to the skin (at an angle 10-15 °)</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Enter (Insert)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in the skin only the</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 tip of the needle bevel up.</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Place the fingers of left hand on the piston of the syringe. Slowly introduce the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medicine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to appearance papules. </a:t>
            </a:r>
            <a:endParaRPr lang="ru-RU" sz="1050" b="1"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Remove the needle </a:t>
            </a:r>
            <a:r>
              <a:rPr lang="en-US" sz="1050" b="1" dirty="0" smtClean="0">
                <a:latin typeface="Times New Roman" pitchFamily="18" charset="0"/>
                <a:cs typeface="Times New Roman" pitchFamily="18" charset="0"/>
              </a:rPr>
              <a:t>without </a:t>
            </a:r>
            <a:r>
              <a:rPr lang="en-US" sz="1050" dirty="0" smtClean="0">
                <a:latin typeface="Times New Roman" pitchFamily="18" charset="0"/>
                <a:cs typeface="Times New Roman" pitchFamily="18" charset="0"/>
              </a:rPr>
              <a:t>pressing to the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injection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site by cotton ball with antiseptic.</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Take off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the gloves and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put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them </a:t>
            </a:r>
            <a:r>
              <a:rPr lang="ru-RU" sz="1050" dirty="0" smtClean="0">
                <a:latin typeface="Times New Roman" pitchFamily="18" charset="0"/>
                <a:cs typeface="Times New Roman" pitchFamily="18" charset="0"/>
              </a:rPr>
              <a:t> </a:t>
            </a:r>
            <a:r>
              <a:rPr lang="en-US" sz="1050" dirty="0" smtClean="0">
                <a:latin typeface="Times New Roman" pitchFamily="18" charset="0"/>
                <a:cs typeface="Times New Roman" pitchFamily="18" charset="0"/>
              </a:rPr>
              <a:t>in the container for waste class </a:t>
            </a:r>
            <a:r>
              <a:rPr lang="ru-RU" sz="1050" dirty="0" smtClean="0">
                <a:latin typeface="Times New Roman" pitchFamily="18" charset="0"/>
                <a:cs typeface="Times New Roman" pitchFamily="18" charset="0"/>
              </a:rPr>
              <a:t>Б</a:t>
            </a:r>
            <a:r>
              <a:rPr lang="en-US" sz="1050" dirty="0" smtClean="0">
                <a:latin typeface="Times New Roman" pitchFamily="18" charset="0"/>
                <a:cs typeface="Times New Roman" pitchFamily="18" charset="0"/>
              </a:rPr>
              <a:t>.</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Wash hands hygienic way.</a:t>
            </a:r>
            <a:endParaRPr lang="ru-RU" sz="1050" dirty="0" smtClean="0">
              <a:latin typeface="Times New Roman" pitchFamily="18" charset="0"/>
              <a:cs typeface="Times New Roman" pitchFamily="18" charset="0"/>
            </a:endParaRPr>
          </a:p>
          <a:p>
            <a:pPr>
              <a:buFont typeface="+mj-lt"/>
              <a:buAutoNum type="arabicPeriod"/>
            </a:pPr>
            <a:r>
              <a:rPr lang="en-US" sz="1050" dirty="0" smtClean="0">
                <a:latin typeface="Times New Roman" pitchFamily="18" charset="0"/>
                <a:cs typeface="Times New Roman" pitchFamily="18" charset="0"/>
              </a:rPr>
              <a:t>Make a record of results in a medical documentation. </a:t>
            </a:r>
            <a:endParaRPr lang="ru-RU" sz="1050" dirty="0" smtClean="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0"/>
            <a:ext cx="8329642" cy="6126163"/>
          </a:xfrm>
        </p:spPr>
        <p:txBody>
          <a:bodyPr/>
          <a:lstStyle/>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Intradermal</a:t>
            </a:r>
            <a:r>
              <a:rPr lang="en-US" b="1" dirty="0" smtClean="0">
                <a:latin typeface="Times New Roman" pitchFamily="18" charset="0"/>
                <a:cs typeface="Times New Roman" pitchFamily="18" charset="0"/>
              </a:rPr>
              <a:t> Injection. Correct position of the syringe in the hand</a:t>
            </a:r>
            <a:endParaRPr lang="ru-RU" dirty="0"/>
          </a:p>
        </p:txBody>
      </p:sp>
      <p:pic>
        <p:nvPicPr>
          <p:cNvPr id="2050" name="Picture 2" descr="http://bone-surgery.ru/images/uploads/instrumenti43.JPG"/>
          <p:cNvPicPr>
            <a:picLocks noChangeAspect="1" noChangeArrowheads="1"/>
          </p:cNvPicPr>
          <p:nvPr/>
        </p:nvPicPr>
        <p:blipFill>
          <a:blip r:embed="rId2"/>
          <a:srcRect/>
          <a:stretch>
            <a:fillRect/>
          </a:stretch>
        </p:blipFill>
        <p:spPr bwMode="auto">
          <a:xfrm>
            <a:off x="5643570" y="500042"/>
            <a:ext cx="3071834" cy="1857388"/>
          </a:xfrm>
          <a:prstGeom prst="rect">
            <a:avLst/>
          </a:prstGeom>
          <a:noFill/>
        </p:spPr>
      </p:pic>
      <p:pic>
        <p:nvPicPr>
          <p:cNvPr id="2052" name="Picture 4" descr="http://lib.gendocs.ru/tw_files2/urls_1264/10/d-9906/9906_html_m7d6b4d04.jpg"/>
          <p:cNvPicPr>
            <a:picLocks noChangeAspect="1" noChangeArrowheads="1"/>
          </p:cNvPicPr>
          <p:nvPr/>
        </p:nvPicPr>
        <p:blipFill>
          <a:blip r:embed="rId3"/>
          <a:srcRect/>
          <a:stretch>
            <a:fillRect/>
          </a:stretch>
        </p:blipFill>
        <p:spPr bwMode="auto">
          <a:xfrm>
            <a:off x="0" y="2428868"/>
            <a:ext cx="8429684" cy="442913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6" name="Picture 2" descr="http://static.provizor-online.ru/wp-content/uploads/2011/02/Mantou-test-280x183.jpg"/>
          <p:cNvPicPr>
            <a:picLocks noChangeAspect="1" noChangeArrowheads="1"/>
          </p:cNvPicPr>
          <p:nvPr/>
        </p:nvPicPr>
        <p:blipFill>
          <a:blip r:embed="rId2" cstate="print"/>
          <a:srcRect t="-7143" r="-19698"/>
          <a:stretch>
            <a:fillRect/>
          </a:stretch>
        </p:blipFill>
        <p:spPr bwMode="auto">
          <a:xfrm>
            <a:off x="2071670" y="857232"/>
            <a:ext cx="5334008" cy="478634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en-US" b="1" dirty="0" smtClean="0">
                <a:latin typeface="Times New Roman" pitchFamily="18" charset="0"/>
                <a:cs typeface="Times New Roman" pitchFamily="18" charset="0"/>
              </a:rPr>
              <a:t>Subcutaneous  Injection</a:t>
            </a:r>
            <a:r>
              <a:rPr lang="ru-RU" dirty="0" smtClean="0"/>
              <a:t/>
            </a:r>
            <a:br>
              <a:rPr lang="ru-RU" dirty="0" smtClean="0"/>
            </a:br>
            <a:endParaRPr lang="ru-RU" dirty="0"/>
          </a:p>
        </p:txBody>
      </p:sp>
      <p:sp>
        <p:nvSpPr>
          <p:cNvPr id="5" name="Содержимое 4"/>
          <p:cNvSpPr>
            <a:spLocks noGrp="1"/>
          </p:cNvSpPr>
          <p:nvPr>
            <p:ph idx="1"/>
          </p:nvPr>
        </p:nvSpPr>
        <p:spPr>
          <a:xfrm>
            <a:off x="0" y="714356"/>
            <a:ext cx="9144000" cy="6143644"/>
          </a:xfrm>
          <a:solidFill>
            <a:schemeClr val="bg2"/>
          </a:solidFill>
        </p:spPr>
        <p:txBody>
          <a:bodyPr>
            <a:normAutofit/>
          </a:bodyPr>
          <a:lstStyle/>
          <a:p>
            <a:pPr>
              <a:lnSpc>
                <a:spcPct val="120000"/>
              </a:lnSpc>
              <a:spcBef>
                <a:spcPts val="0"/>
              </a:spcBef>
              <a:buNone/>
            </a:pPr>
            <a:r>
              <a:rPr lang="en-US" b="1" dirty="0" smtClean="0">
                <a:latin typeface="Times New Roman" pitchFamily="18" charset="0"/>
                <a:cs typeface="Times New Roman" pitchFamily="18" charset="0"/>
              </a:rPr>
              <a:t>Definition: </a:t>
            </a:r>
            <a:r>
              <a:rPr lang="en-US" dirty="0" smtClean="0">
                <a:latin typeface="Times New Roman" pitchFamily="18" charset="0"/>
                <a:cs typeface="Times New Roman" pitchFamily="18" charset="0"/>
              </a:rPr>
              <a:t>Injecting of drug under the skin in the sub - </a:t>
            </a:r>
            <a:r>
              <a:rPr lang="en-US" dirty="0" err="1" smtClean="0">
                <a:latin typeface="Times New Roman" pitchFamily="18" charset="0"/>
                <a:cs typeface="Times New Roman" pitchFamily="18" charset="0"/>
              </a:rPr>
              <a:t>cutaneous</a:t>
            </a:r>
            <a:r>
              <a:rPr lang="en-US" dirty="0" smtClean="0">
                <a:latin typeface="Times New Roman" pitchFamily="18" charset="0"/>
                <a:cs typeface="Times New Roman" pitchFamily="18" charset="0"/>
              </a:rPr>
              <a:t> tissue, (under the dermis) </a:t>
            </a:r>
            <a:endParaRPr lang="ru-RU" dirty="0" smtClean="0">
              <a:latin typeface="Times New Roman" pitchFamily="18" charset="0"/>
              <a:cs typeface="Times New Roman" pitchFamily="18" charset="0"/>
            </a:endParaRPr>
          </a:p>
          <a:p>
            <a:pPr>
              <a:lnSpc>
                <a:spcPct val="120000"/>
              </a:lnSpc>
              <a:spcBef>
                <a:spcPts val="0"/>
              </a:spcBef>
              <a:buNone/>
            </a:pPr>
            <a:r>
              <a:rPr lang="en-US" b="1" dirty="0" smtClean="0">
                <a:latin typeface="Times New Roman" pitchFamily="18" charset="0"/>
                <a:cs typeface="Times New Roman" pitchFamily="18" charset="0"/>
              </a:rPr>
              <a:t>Site of injection:</a:t>
            </a:r>
            <a:endParaRPr lang="ru-RU" dirty="0" smtClean="0">
              <a:latin typeface="Times New Roman" pitchFamily="18" charset="0"/>
              <a:cs typeface="Times New Roman" pitchFamily="18" charset="0"/>
            </a:endParaRPr>
          </a:p>
          <a:p>
            <a:pPr lvl="0">
              <a:lnSpc>
                <a:spcPct val="120000"/>
              </a:lnSpc>
              <a:spcBef>
                <a:spcPts val="0"/>
              </a:spcBef>
            </a:pPr>
            <a:r>
              <a:rPr lang="en-US" dirty="0" smtClean="0">
                <a:latin typeface="Times New Roman" pitchFamily="18" charset="0"/>
                <a:cs typeface="Times New Roman" pitchFamily="18" charset="0"/>
              </a:rPr>
              <a:t>Outer part of the upper arm </a:t>
            </a:r>
            <a:endParaRPr lang="ru-RU" dirty="0" smtClean="0">
              <a:latin typeface="Times New Roman" pitchFamily="18" charset="0"/>
              <a:cs typeface="Times New Roman" pitchFamily="18" charset="0"/>
            </a:endParaRPr>
          </a:p>
          <a:p>
            <a:pPr lvl="0">
              <a:lnSpc>
                <a:spcPct val="120000"/>
              </a:lnSpc>
              <a:spcBef>
                <a:spcPts val="0"/>
              </a:spcBef>
            </a:pPr>
            <a:r>
              <a:rPr lang="en-US" dirty="0" smtClean="0">
                <a:latin typeface="Times New Roman" pitchFamily="18" charset="0"/>
                <a:cs typeface="Times New Roman" pitchFamily="18" charset="0"/>
              </a:rPr>
              <a:t>The abdomen below the costal margin to the iliac crest. </a:t>
            </a:r>
            <a:endParaRPr lang="ru-RU" dirty="0" smtClean="0">
              <a:latin typeface="Times New Roman" pitchFamily="18" charset="0"/>
              <a:cs typeface="Times New Roman" pitchFamily="18" charset="0"/>
            </a:endParaRPr>
          </a:p>
          <a:p>
            <a:pPr lvl="0">
              <a:lnSpc>
                <a:spcPct val="120000"/>
              </a:lnSpc>
              <a:spcBef>
                <a:spcPts val="0"/>
              </a:spcBef>
            </a:pPr>
            <a:r>
              <a:rPr lang="en-US" dirty="0" smtClean="0">
                <a:latin typeface="Times New Roman" pitchFamily="18" charset="0"/>
                <a:cs typeface="Times New Roman" pitchFamily="18" charset="0"/>
              </a:rPr>
              <a:t>The anterior aspect of the thigh </a:t>
            </a:r>
            <a:endParaRPr lang="ru-RU" dirty="0" smtClean="0">
              <a:latin typeface="Times New Roman" pitchFamily="18" charset="0"/>
              <a:cs typeface="Times New Roman" pitchFamily="18" charset="0"/>
            </a:endParaRPr>
          </a:p>
          <a:p>
            <a:pPr lvl="0">
              <a:lnSpc>
                <a:spcPct val="120000"/>
              </a:lnSpc>
              <a:spcBef>
                <a:spcPts val="0"/>
              </a:spcBef>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suprascapular</a:t>
            </a:r>
            <a:r>
              <a:rPr lang="en-US" dirty="0" smtClean="0">
                <a:latin typeface="Times New Roman" pitchFamily="18" charset="0"/>
                <a:cs typeface="Times New Roman" pitchFamily="18" charset="0"/>
              </a:rPr>
              <a:t> site.</a:t>
            </a:r>
          </a:p>
          <a:p>
            <a:pPr lvl="0">
              <a:lnSpc>
                <a:spcPct val="120000"/>
              </a:lnSpc>
              <a:spcBef>
                <a:spcPts val="0"/>
              </a:spcBef>
            </a:pPr>
            <a:r>
              <a:rPr lang="en-US" dirty="0" smtClean="0">
                <a:latin typeface="Times New Roman" pitchFamily="18" charset="0"/>
                <a:cs typeface="Times New Roman" pitchFamily="18" charset="0"/>
              </a:rPr>
              <a:t>upper ventral or </a:t>
            </a:r>
            <a:r>
              <a:rPr lang="en-US" dirty="0" err="1" smtClean="0">
                <a:latin typeface="Times New Roman" pitchFamily="18" charset="0"/>
                <a:cs typeface="Times New Roman" pitchFamily="18" charset="0"/>
              </a:rPr>
              <a:t>dorsogluteal</a:t>
            </a:r>
            <a:r>
              <a:rPr lang="en-US" dirty="0" smtClean="0">
                <a:latin typeface="Times New Roman" pitchFamily="18" charset="0"/>
                <a:cs typeface="Times New Roman" pitchFamily="18" charset="0"/>
              </a:rPr>
              <a:t> area</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image.slidesharecdn.com/injectiontechnique-zabat-140225075149-phpapp01/95/injection-technique-20-638.jpg?cb=139331554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Syringe</a:t>
            </a:r>
            <a:r>
              <a:rPr lang="ru-RU" dirty="0" smtClean="0"/>
              <a:t> </a:t>
            </a:r>
            <a:r>
              <a:rPr lang="en-US" dirty="0" smtClean="0"/>
              <a:t>for subcutaneous injection </a:t>
            </a:r>
            <a:endParaRPr lang="ru-RU" dirty="0"/>
          </a:p>
        </p:txBody>
      </p:sp>
      <p:sp>
        <p:nvSpPr>
          <p:cNvPr id="3" name="Содержимое 2"/>
          <p:cNvSpPr>
            <a:spLocks noGrp="1"/>
          </p:cNvSpPr>
          <p:nvPr>
            <p:ph idx="1"/>
          </p:nvPr>
        </p:nvSpPr>
        <p:spPr>
          <a:solidFill>
            <a:schemeClr val="bg2"/>
          </a:solidFill>
        </p:spPr>
        <p:txBody>
          <a:bodyPr/>
          <a:lstStyle/>
          <a:p>
            <a:r>
              <a:rPr lang="en-US" dirty="0" smtClean="0">
                <a:latin typeface="Times New Roman" pitchFamily="18" charset="0"/>
                <a:cs typeface="Times New Roman" pitchFamily="18" charset="0"/>
              </a:rPr>
              <a:t>The volume of the used syringe - 2 ml</a:t>
            </a:r>
          </a:p>
          <a:p>
            <a:r>
              <a:rPr lang="en-US" dirty="0" smtClean="0">
                <a:latin typeface="Times New Roman" pitchFamily="18" charset="0"/>
                <a:cs typeface="Times New Roman" pitchFamily="18" charset="0"/>
              </a:rPr>
              <a:t>Needle - </a:t>
            </a:r>
            <a:r>
              <a:rPr lang="ru-RU" dirty="0" smtClean="0">
                <a:latin typeface="Times New Roman" pitchFamily="18" charset="0"/>
                <a:cs typeface="Times New Roman" pitchFamily="18" charset="0"/>
              </a:rPr>
              <a:t>30 </a:t>
            </a:r>
            <a:r>
              <a:rPr lang="en-US" dirty="0" smtClean="0">
                <a:latin typeface="Times New Roman" pitchFamily="18" charset="0"/>
                <a:cs typeface="Times New Roman" pitchFamily="18" charset="0"/>
              </a:rPr>
              <a:t>mm</a:t>
            </a:r>
            <a:endParaRPr lang="ru-RU" dirty="0">
              <a:latin typeface="Times New Roman" pitchFamily="18" charset="0"/>
              <a:cs typeface="Times New Roman" pitchFamily="18" charset="0"/>
            </a:endParaRPr>
          </a:p>
        </p:txBody>
      </p:sp>
      <p:pic>
        <p:nvPicPr>
          <p:cNvPr id="145410" name="Picture 2" descr="http://lapteka.ru/wp-content/uploads/2016/03/original_shprits_Emerald_2_ml_igla_23G_06h25_mm_goluboj_10_sht_www_piluli_ru_eapt250769.jpg"/>
          <p:cNvPicPr>
            <a:picLocks noChangeAspect="1" noChangeArrowheads="1"/>
          </p:cNvPicPr>
          <p:nvPr/>
        </p:nvPicPr>
        <p:blipFill>
          <a:blip r:embed="rId2"/>
          <a:srcRect/>
          <a:stretch>
            <a:fillRect/>
          </a:stretch>
        </p:blipFill>
        <p:spPr bwMode="auto">
          <a:xfrm>
            <a:off x="1785918" y="3643314"/>
            <a:ext cx="5429288" cy="271464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en-US" sz="2200" b="1" dirty="0" smtClean="0">
                <a:latin typeface="Times New Roman" pitchFamily="18" charset="0"/>
                <a:cs typeface="Times New Roman" pitchFamily="18" charset="0"/>
              </a:rPr>
              <a:t>Subcutaneous  Injection</a:t>
            </a:r>
            <a:r>
              <a:rPr lang="ru-RU" dirty="0" smtClean="0"/>
              <a:t/>
            </a:r>
            <a:br>
              <a:rPr lang="ru-RU" dirty="0" smtClean="0"/>
            </a:br>
            <a:endParaRPr lang="ru-RU" dirty="0"/>
          </a:p>
        </p:txBody>
      </p:sp>
      <p:sp>
        <p:nvSpPr>
          <p:cNvPr id="3" name="Содержимое 2"/>
          <p:cNvSpPr>
            <a:spLocks noGrp="1"/>
          </p:cNvSpPr>
          <p:nvPr>
            <p:ph idx="1"/>
          </p:nvPr>
        </p:nvSpPr>
        <p:spPr>
          <a:xfrm>
            <a:off x="142844" y="428604"/>
            <a:ext cx="8786874" cy="6429396"/>
          </a:xfrm>
        </p:spPr>
        <p:txBody>
          <a:bodyPr>
            <a:normAutofit fontScale="25000" lnSpcReduction="20000"/>
          </a:bodyPr>
          <a:lstStyle/>
          <a:p>
            <a:pPr>
              <a:lnSpc>
                <a:spcPct val="120000"/>
              </a:lnSpc>
              <a:spcBef>
                <a:spcPts val="0"/>
              </a:spcBef>
              <a:buNone/>
            </a:pPr>
            <a:r>
              <a:rPr lang="en-US" sz="4400" b="1" dirty="0" smtClean="0">
                <a:latin typeface="Times New Roman" pitchFamily="18" charset="0"/>
                <a:cs typeface="Times New Roman" pitchFamily="18" charset="0"/>
              </a:rPr>
              <a:t>Definition: </a:t>
            </a:r>
            <a:r>
              <a:rPr lang="en-US" sz="4400" dirty="0" smtClean="0">
                <a:latin typeface="Times New Roman" pitchFamily="18" charset="0"/>
                <a:cs typeface="Times New Roman" pitchFamily="18" charset="0"/>
              </a:rPr>
              <a:t>Injecting of drug under the skin in the sub - </a:t>
            </a:r>
            <a:r>
              <a:rPr lang="en-US" sz="4400" dirty="0" err="1" smtClean="0">
                <a:latin typeface="Times New Roman" pitchFamily="18" charset="0"/>
                <a:cs typeface="Times New Roman" pitchFamily="18" charset="0"/>
              </a:rPr>
              <a:t>cutaneous</a:t>
            </a:r>
            <a:r>
              <a:rPr lang="en-US" sz="4400" dirty="0" smtClean="0">
                <a:latin typeface="Times New Roman" pitchFamily="18" charset="0"/>
                <a:cs typeface="Times New Roman" pitchFamily="18" charset="0"/>
              </a:rPr>
              <a:t> tissue, (under the dermis) </a:t>
            </a:r>
            <a:endParaRPr lang="ru-RU" sz="4400" dirty="0" smtClean="0">
              <a:latin typeface="Times New Roman" pitchFamily="18" charset="0"/>
              <a:cs typeface="Times New Roman" pitchFamily="18" charset="0"/>
            </a:endParaRPr>
          </a:p>
          <a:p>
            <a:pPr>
              <a:lnSpc>
                <a:spcPct val="120000"/>
              </a:lnSpc>
              <a:spcBef>
                <a:spcPts val="0"/>
              </a:spcBef>
              <a:buNone/>
            </a:pPr>
            <a:r>
              <a:rPr lang="en-US" sz="4400" b="1" dirty="0" smtClean="0">
                <a:latin typeface="Times New Roman" pitchFamily="18" charset="0"/>
                <a:cs typeface="Times New Roman" pitchFamily="18" charset="0"/>
              </a:rPr>
              <a:t>Purpose: </a:t>
            </a:r>
            <a:endParaRPr lang="ru-RU" sz="4400" dirty="0" smtClean="0">
              <a:latin typeface="Times New Roman" pitchFamily="18" charset="0"/>
              <a:cs typeface="Times New Roman" pitchFamily="18" charset="0"/>
            </a:endParaRPr>
          </a:p>
          <a:p>
            <a:pPr>
              <a:lnSpc>
                <a:spcPct val="120000"/>
              </a:lnSpc>
              <a:spcBef>
                <a:spcPts val="0"/>
              </a:spcBef>
            </a:pPr>
            <a:r>
              <a:rPr lang="en-US" sz="4400" dirty="0" smtClean="0">
                <a:latin typeface="Times New Roman" pitchFamily="18" charset="0"/>
                <a:cs typeface="Times New Roman" pitchFamily="18" charset="0"/>
              </a:rPr>
              <a:t>To obtain quicker absorption than oral administration </a:t>
            </a:r>
            <a:endParaRPr lang="ru-RU" sz="4400" dirty="0" smtClean="0">
              <a:latin typeface="Times New Roman" pitchFamily="18" charset="0"/>
              <a:cs typeface="Times New Roman" pitchFamily="18" charset="0"/>
            </a:endParaRPr>
          </a:p>
          <a:p>
            <a:pPr>
              <a:lnSpc>
                <a:spcPct val="120000"/>
              </a:lnSpc>
              <a:spcBef>
                <a:spcPts val="0"/>
              </a:spcBef>
            </a:pPr>
            <a:r>
              <a:rPr lang="en-US" sz="4400" dirty="0" smtClean="0">
                <a:latin typeface="Times New Roman" pitchFamily="18" charset="0"/>
                <a:cs typeface="Times New Roman" pitchFamily="18" charset="0"/>
              </a:rPr>
              <a:t>When it is impossible to give medication orally </a:t>
            </a:r>
            <a:endParaRPr lang="ru-RU" sz="4400" dirty="0" smtClean="0">
              <a:latin typeface="Times New Roman" pitchFamily="18" charset="0"/>
              <a:cs typeface="Times New Roman" pitchFamily="18" charset="0"/>
            </a:endParaRPr>
          </a:p>
          <a:p>
            <a:pPr>
              <a:lnSpc>
                <a:spcPct val="120000"/>
              </a:lnSpc>
              <a:spcBef>
                <a:spcPts val="0"/>
              </a:spcBef>
              <a:buNone/>
            </a:pPr>
            <a:r>
              <a:rPr lang="en-US" sz="4400" b="1" dirty="0" smtClean="0">
                <a:latin typeface="Times New Roman" pitchFamily="18" charset="0"/>
                <a:cs typeface="Times New Roman" pitchFamily="18" charset="0"/>
              </a:rPr>
              <a:t>Site of injection:</a:t>
            </a:r>
            <a:endParaRPr lang="ru-RU" sz="4400" dirty="0" smtClean="0">
              <a:latin typeface="Times New Roman" pitchFamily="18" charset="0"/>
              <a:cs typeface="Times New Roman" pitchFamily="18" charset="0"/>
            </a:endParaRPr>
          </a:p>
          <a:p>
            <a:pPr lvl="0">
              <a:lnSpc>
                <a:spcPct val="120000"/>
              </a:lnSpc>
              <a:spcBef>
                <a:spcPts val="0"/>
              </a:spcBef>
            </a:pPr>
            <a:r>
              <a:rPr lang="en-US" sz="4400" dirty="0" smtClean="0">
                <a:latin typeface="Times New Roman" pitchFamily="18" charset="0"/>
                <a:cs typeface="Times New Roman" pitchFamily="18" charset="0"/>
              </a:rPr>
              <a:t>Outer part of the upper arm </a:t>
            </a:r>
            <a:endParaRPr lang="ru-RU" sz="4400" dirty="0" smtClean="0">
              <a:latin typeface="Times New Roman" pitchFamily="18" charset="0"/>
              <a:cs typeface="Times New Roman" pitchFamily="18" charset="0"/>
            </a:endParaRPr>
          </a:p>
          <a:p>
            <a:pPr lvl="0">
              <a:lnSpc>
                <a:spcPct val="120000"/>
              </a:lnSpc>
              <a:spcBef>
                <a:spcPts val="0"/>
              </a:spcBef>
            </a:pPr>
            <a:r>
              <a:rPr lang="en-US" sz="4400" dirty="0" smtClean="0">
                <a:latin typeface="Times New Roman" pitchFamily="18" charset="0"/>
                <a:cs typeface="Times New Roman" pitchFamily="18" charset="0"/>
              </a:rPr>
              <a:t>The abdomen below the costal margin to the iliac crest. </a:t>
            </a:r>
            <a:endParaRPr lang="ru-RU" sz="4400" dirty="0" smtClean="0">
              <a:latin typeface="Times New Roman" pitchFamily="18" charset="0"/>
              <a:cs typeface="Times New Roman" pitchFamily="18" charset="0"/>
            </a:endParaRPr>
          </a:p>
          <a:p>
            <a:pPr lvl="0">
              <a:lnSpc>
                <a:spcPct val="120000"/>
              </a:lnSpc>
              <a:spcBef>
                <a:spcPts val="0"/>
              </a:spcBef>
            </a:pPr>
            <a:r>
              <a:rPr lang="en-US" sz="4400" dirty="0" smtClean="0">
                <a:latin typeface="Times New Roman" pitchFamily="18" charset="0"/>
                <a:cs typeface="Times New Roman" pitchFamily="18" charset="0"/>
              </a:rPr>
              <a:t>The anterior aspect of the thigh </a:t>
            </a:r>
            <a:endParaRPr lang="ru-RU" sz="4400" dirty="0" smtClean="0">
              <a:latin typeface="Times New Roman" pitchFamily="18" charset="0"/>
              <a:cs typeface="Times New Roman" pitchFamily="18" charset="0"/>
            </a:endParaRPr>
          </a:p>
          <a:p>
            <a:pPr lvl="0">
              <a:lnSpc>
                <a:spcPct val="120000"/>
              </a:lnSpc>
              <a:spcBef>
                <a:spcPts val="0"/>
              </a:spcBef>
            </a:pPr>
            <a:r>
              <a:rPr lang="en-US" sz="4400" dirty="0" smtClean="0">
                <a:latin typeface="Times New Roman" pitchFamily="18" charset="0"/>
                <a:cs typeface="Times New Roman" pitchFamily="18" charset="0"/>
              </a:rPr>
              <a:t>The </a:t>
            </a:r>
            <a:r>
              <a:rPr lang="en-US" sz="4400" dirty="0" err="1" smtClean="0">
                <a:latin typeface="Times New Roman" pitchFamily="18" charset="0"/>
                <a:cs typeface="Times New Roman" pitchFamily="18" charset="0"/>
              </a:rPr>
              <a:t>suprascapular</a:t>
            </a:r>
            <a:r>
              <a:rPr lang="en-US" sz="4400" dirty="0" smtClean="0">
                <a:latin typeface="Times New Roman" pitchFamily="18" charset="0"/>
                <a:cs typeface="Times New Roman" pitchFamily="18" charset="0"/>
              </a:rPr>
              <a:t> site.</a:t>
            </a:r>
            <a:endParaRPr lang="ru-RU" sz="4400" dirty="0" smtClean="0">
              <a:latin typeface="Times New Roman" pitchFamily="18" charset="0"/>
              <a:cs typeface="Times New Roman" pitchFamily="18" charset="0"/>
            </a:endParaRPr>
          </a:p>
          <a:p>
            <a:pPr>
              <a:lnSpc>
                <a:spcPct val="120000"/>
              </a:lnSpc>
              <a:spcBef>
                <a:spcPts val="0"/>
              </a:spcBef>
              <a:buNone/>
            </a:pPr>
            <a:r>
              <a:rPr lang="en-US" sz="4400" b="1" dirty="0" smtClean="0">
                <a:latin typeface="Times New Roman" pitchFamily="18" charset="0"/>
                <a:cs typeface="Times New Roman" pitchFamily="18" charset="0"/>
              </a:rPr>
              <a:t>Equipment.</a:t>
            </a:r>
            <a:r>
              <a:rPr lang="en-US" sz="4400" dirty="0" smtClean="0">
                <a:latin typeface="Times New Roman" pitchFamily="18" charset="0"/>
                <a:cs typeface="Times New Roman" pitchFamily="18" charset="0"/>
              </a:rPr>
              <a:t> Sterile: disposable syringes (a volume of 1-5 ml), 2 needles length  30 mm, tray, 4 napkins or 4 cotton swabs (balls). Antiseptic for processing of injection’s field (70% spirit), gloves, container for disinfection </a:t>
            </a:r>
            <a:r>
              <a:rPr lang="ru-RU" sz="44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 disposal of used material (waste class A, </a:t>
            </a:r>
            <a:r>
              <a:rPr lang="ru-RU" sz="4400" dirty="0" smtClean="0">
                <a:latin typeface="Times New Roman" pitchFamily="18" charset="0"/>
                <a:cs typeface="Times New Roman" pitchFamily="18" charset="0"/>
              </a:rPr>
              <a:t>Б</a:t>
            </a:r>
            <a:r>
              <a:rPr lang="en-US" sz="4400" dirty="0" smtClean="0">
                <a:latin typeface="Times New Roman" pitchFamily="18" charset="0"/>
                <a:cs typeface="Times New Roman" pitchFamily="18" charset="0"/>
              </a:rPr>
              <a:t>).</a:t>
            </a:r>
            <a:endParaRPr lang="ru-RU" sz="4400" dirty="0" smtClean="0">
              <a:latin typeface="Times New Roman" pitchFamily="18" charset="0"/>
              <a:cs typeface="Times New Roman" pitchFamily="18" charset="0"/>
            </a:endParaRPr>
          </a:p>
          <a:p>
            <a:pPr>
              <a:lnSpc>
                <a:spcPct val="120000"/>
              </a:lnSpc>
              <a:spcBef>
                <a:spcPts val="0"/>
              </a:spcBef>
              <a:buNone/>
            </a:pPr>
            <a:r>
              <a:rPr lang="en-US" sz="4400" b="1" dirty="0" smtClean="0">
                <a:latin typeface="Times New Roman" pitchFamily="18" charset="0"/>
                <a:cs typeface="Times New Roman" pitchFamily="18" charset="0"/>
              </a:rPr>
              <a:t>Algorithm of actions:</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Prepare the equipment. Preparation medicines (take out from an </a:t>
            </a:r>
            <a:r>
              <a:rPr lang="en-US" sz="4400" dirty="0" err="1" smtClean="0">
                <a:latin typeface="Times New Roman" pitchFamily="18" charset="0"/>
                <a:cs typeface="Times New Roman" pitchFamily="18" charset="0"/>
              </a:rPr>
              <a:t>ampule</a:t>
            </a:r>
            <a:r>
              <a:rPr lang="ru-RU" sz="44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 see above the algorithm).</a:t>
            </a:r>
            <a:endParaRPr lang="ru-RU" sz="4400"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Identify the patient: Check the room number etc. Call the patient by name in a questioning manner. Ask the patient to repeat the name. Ask someone who knows the patient.</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Explain to the patient the purpose and procedure course. Obtain  patient's consent. </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Be convinced in the absence of allergy on medicines.</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Offer to the patient to take a comfortable position. Select and examine the site of injection. </a:t>
            </a: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Clean the skin (a large area)  with first cotton ball moistened  by antiseptic in one direction</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Put his in the container for  waste class </a:t>
            </a:r>
            <a:r>
              <a:rPr lang="ru-RU" sz="4400" dirty="0" smtClean="0">
                <a:latin typeface="Times New Roman" pitchFamily="18" charset="0"/>
                <a:cs typeface="Times New Roman" pitchFamily="18" charset="0"/>
              </a:rPr>
              <a:t>Б</a:t>
            </a:r>
            <a:r>
              <a:rPr lang="en-US" sz="4400" dirty="0" smtClean="0">
                <a:latin typeface="Times New Roman" pitchFamily="18" charset="0"/>
                <a:cs typeface="Times New Roman" pitchFamily="18" charset="0"/>
              </a:rPr>
              <a:t>.</a:t>
            </a: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Clean the skin (a small area - site of injection) </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with second cotton ball moistened by antiseptic in one direction</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Put his in the container for waste class </a:t>
            </a:r>
            <a:r>
              <a:rPr lang="ru-RU" sz="4400" dirty="0" smtClean="0">
                <a:latin typeface="Times New Roman" pitchFamily="18" charset="0"/>
                <a:cs typeface="Times New Roman" pitchFamily="18" charset="0"/>
              </a:rPr>
              <a:t> Б</a:t>
            </a:r>
            <a:r>
              <a:rPr lang="en-US" sz="4400" dirty="0" smtClean="0">
                <a:latin typeface="Times New Roman" pitchFamily="18" charset="0"/>
                <a:cs typeface="Times New Roman" pitchFamily="18" charset="0"/>
              </a:rPr>
              <a:t>.</a:t>
            </a: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Third cotton ball is pressed to the</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left palm with little finger.</a:t>
            </a: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Take the syringe in the right hand (dominant</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 hand)  holding the needle's </a:t>
            </a:r>
            <a:r>
              <a:rPr lang="en-US" sz="4400" dirty="0" err="1" smtClean="0">
                <a:latin typeface="Times New Roman" pitchFamily="18" charset="0"/>
                <a:cs typeface="Times New Roman" pitchFamily="18" charset="0"/>
              </a:rPr>
              <a:t>cannula</a:t>
            </a:r>
            <a:r>
              <a:rPr lang="en-US" sz="4400" dirty="0" smtClean="0">
                <a:latin typeface="Times New Roman" pitchFamily="18" charset="0"/>
                <a:cs typeface="Times New Roman" pitchFamily="18" charset="0"/>
              </a:rPr>
              <a:t> by forefinger.</a:t>
            </a: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Remove cap. Put his in the container for waste class </a:t>
            </a:r>
            <a:r>
              <a:rPr lang="ru-RU" sz="4400" dirty="0" smtClean="0">
                <a:latin typeface="Times New Roman" pitchFamily="18" charset="0"/>
                <a:cs typeface="Times New Roman" pitchFamily="18" charset="0"/>
              </a:rPr>
              <a:t> Б</a:t>
            </a:r>
            <a:r>
              <a:rPr lang="en-US" sz="4400" dirty="0" smtClean="0">
                <a:latin typeface="Times New Roman" pitchFamily="18" charset="0"/>
                <a:cs typeface="Times New Roman" pitchFamily="18" charset="0"/>
              </a:rPr>
              <a:t>.</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Remove cap,  put  in the container for  waste class  </a:t>
            </a:r>
            <a:r>
              <a:rPr lang="ru-RU" sz="4400" dirty="0" smtClean="0">
                <a:latin typeface="Times New Roman" pitchFamily="18" charset="0"/>
                <a:cs typeface="Times New Roman" pitchFamily="18" charset="0"/>
              </a:rPr>
              <a:t>Б</a:t>
            </a:r>
            <a:r>
              <a:rPr lang="en-US" sz="4400" dirty="0" smtClean="0">
                <a:latin typeface="Times New Roman" pitchFamily="18" charset="0"/>
                <a:cs typeface="Times New Roman" pitchFamily="18" charset="0"/>
              </a:rPr>
              <a:t>.</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Make the skin fold with left hand. Grasp the area between your thumb and forefinger to tense it. Fold should be triangular form base down.</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Hold the needle bevel up. Rapid motion insert the needle at an angle of 45 degrees. On 2/3 the length of the needle.</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Perform</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the aspiration test</a:t>
            </a:r>
            <a:r>
              <a:rPr lang="ru-RU" sz="44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 Place the fingers of left hand on the piston of the syringe.</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Draw back the piston (plunger) to check whether or not you are in the blood vessel (if blood returns, with</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draw and get a new needle &amp; </a:t>
            </a:r>
            <a:r>
              <a:rPr lang="en-US" sz="4400" dirty="0" err="1" smtClean="0">
                <a:latin typeface="Times New Roman" pitchFamily="18" charset="0"/>
                <a:cs typeface="Times New Roman" pitchFamily="18" charset="0"/>
              </a:rPr>
              <a:t>reinject</a:t>
            </a:r>
            <a:r>
              <a:rPr lang="en-US" sz="4400" dirty="0" smtClean="0">
                <a:latin typeface="Times New Roman" pitchFamily="18" charset="0"/>
                <a:cs typeface="Times New Roman" pitchFamily="18" charset="0"/>
              </a:rPr>
              <a:t> in a different spot). </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Inject the drug slowly.</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After injecting remove the needle, pressing the third cotton antiseptic ball to the site of injection.</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Put his in the container for </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waste class </a:t>
            </a:r>
            <a:r>
              <a:rPr lang="ru-RU" sz="4400" dirty="0" smtClean="0">
                <a:latin typeface="Times New Roman" pitchFamily="18" charset="0"/>
                <a:cs typeface="Times New Roman" pitchFamily="18" charset="0"/>
              </a:rPr>
              <a:t>Б</a:t>
            </a:r>
            <a:r>
              <a:rPr lang="en-US" sz="4400" dirty="0" smtClean="0">
                <a:latin typeface="Times New Roman" pitchFamily="18" charset="0"/>
                <a:cs typeface="Times New Roman" pitchFamily="18" charset="0"/>
              </a:rPr>
              <a:t>.</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Take off </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the gloves and put them in the container for </a:t>
            </a: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waste class </a:t>
            </a:r>
            <a:r>
              <a:rPr lang="ru-RU" sz="4400" dirty="0" smtClean="0">
                <a:latin typeface="Times New Roman" pitchFamily="18" charset="0"/>
                <a:cs typeface="Times New Roman" pitchFamily="18" charset="0"/>
              </a:rPr>
              <a:t>Б</a:t>
            </a:r>
            <a:r>
              <a:rPr lang="en-US" sz="4400" dirty="0" smtClean="0">
                <a:latin typeface="Times New Roman" pitchFamily="18" charset="0"/>
                <a:cs typeface="Times New Roman" pitchFamily="18" charset="0"/>
              </a:rPr>
              <a:t>.</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Wash hands hygienic way.</a:t>
            </a:r>
            <a:endParaRPr lang="ru-RU" sz="44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400" dirty="0" smtClean="0">
                <a:latin typeface="Times New Roman" pitchFamily="18" charset="0"/>
                <a:cs typeface="Times New Roman" pitchFamily="18" charset="0"/>
              </a:rPr>
              <a:t>Make a record of results in a medical documentation. </a:t>
            </a:r>
            <a:endParaRPr lang="ru-RU" sz="4400"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endParaRPr lang="ru-RU" sz="3400" dirty="0" smtClean="0">
              <a:latin typeface="Times New Roman" pitchFamily="18" charset="0"/>
              <a:cs typeface="Times New Roman" pitchFamily="18" charset="0"/>
            </a:endParaRP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lstStyle/>
          <a:p>
            <a:pPr>
              <a:buNone/>
            </a:pPr>
            <a:r>
              <a:rPr lang="en-US" b="1" dirty="0" smtClean="0">
                <a:latin typeface="Times New Roman" pitchFamily="18" charset="0"/>
                <a:cs typeface="Times New Roman" pitchFamily="18" charset="0"/>
              </a:rPr>
              <a:t>   Subcutaneous injection. Correct position of the syringe in the hand</a:t>
            </a:r>
            <a:endParaRPr lang="ru-RU" b="1" dirty="0">
              <a:latin typeface="Times New Roman" pitchFamily="18" charset="0"/>
              <a:cs typeface="Times New Roman" pitchFamily="18" charset="0"/>
            </a:endParaRPr>
          </a:p>
        </p:txBody>
      </p:sp>
      <p:pic>
        <p:nvPicPr>
          <p:cNvPr id="1026" name="Picture 2" descr="http://nenuda.ru/nuda/151/150473/150473_html_m710940e9.jpg"/>
          <p:cNvPicPr>
            <a:picLocks noChangeAspect="1" noChangeArrowheads="1"/>
          </p:cNvPicPr>
          <p:nvPr/>
        </p:nvPicPr>
        <p:blipFill>
          <a:blip r:embed="rId2"/>
          <a:srcRect/>
          <a:stretch>
            <a:fillRect/>
          </a:stretch>
        </p:blipFill>
        <p:spPr bwMode="auto">
          <a:xfrm>
            <a:off x="0" y="3071786"/>
            <a:ext cx="8786842" cy="3786214"/>
          </a:xfrm>
          <a:prstGeom prst="rect">
            <a:avLst/>
          </a:prstGeom>
          <a:noFill/>
        </p:spPr>
      </p:pic>
      <p:pic>
        <p:nvPicPr>
          <p:cNvPr id="1028" name="Picture 4" descr="https://im1-tub-ru.yandex.net/i?id=1c1ac9091345c0d4f8387d1beade6797&amp;n=33&amp;h=193&amp;w=480"/>
          <p:cNvPicPr>
            <a:picLocks noChangeAspect="1" noChangeArrowheads="1"/>
          </p:cNvPicPr>
          <p:nvPr/>
        </p:nvPicPr>
        <p:blipFill>
          <a:blip r:embed="rId3"/>
          <a:srcRect/>
          <a:stretch>
            <a:fillRect/>
          </a:stretch>
        </p:blipFill>
        <p:spPr bwMode="auto">
          <a:xfrm>
            <a:off x="4572000" y="1428736"/>
            <a:ext cx="4572000" cy="18383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14290"/>
            <a:ext cx="8572560" cy="6429420"/>
          </a:xfrm>
        </p:spPr>
        <p:txBody>
          <a:bodyPr>
            <a:noAutofit/>
          </a:bodyPr>
          <a:lstStyle/>
          <a:p>
            <a:r>
              <a:rPr lang="en-US" sz="3600" dirty="0" smtClean="0">
                <a:latin typeface="Times New Roman" pitchFamily="18" charset="0"/>
                <a:cs typeface="Times New Roman" pitchFamily="18" charset="0"/>
              </a:rPr>
              <a:t>Subcutaneous route of administration of drugs is used when you want a slow, steady absorption of drug in the blood. For this purpose, 1-2 ml of drug is injected under the skin. This route of administration is ideal for such drugs as insulin, which requires uniform release.</a:t>
            </a:r>
            <a:endParaRPr lang="ru-RU" sz="36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285728"/>
            <a:ext cx="5643570" cy="6286544"/>
          </a:xfrm>
        </p:spPr>
        <p:txBody>
          <a:bodyPr>
            <a:noAutofit/>
          </a:bodyPr>
          <a:lstStyle/>
          <a:p>
            <a:r>
              <a:rPr lang="en-US" sz="3600" dirty="0" smtClean="0">
                <a:latin typeface="Times New Roman" pitchFamily="18" charset="0"/>
                <a:cs typeface="Times New Roman" pitchFamily="18" charset="0"/>
              </a:rPr>
              <a:t>Traditionally, subcutaneous injection is carried out by the puncture of needle at an angle of 45 degrees into the skin fold. however, with the introduction of shorter insulin needles, insulin injections are now recommended to perform with the puncture needle at an angle of 90 degrees.</a:t>
            </a:r>
            <a:endParaRPr lang="ru-RU" sz="3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5715008" y="457200"/>
            <a:ext cx="2971792" cy="5668963"/>
          </a:xfrm>
        </p:spPr>
        <p:txBody>
          <a:bodyPr>
            <a:normAutofit/>
          </a:bodyPr>
          <a:lstStyle/>
          <a:p>
            <a:endParaRPr lang="ru-RU" dirty="0"/>
          </a:p>
        </p:txBody>
      </p:sp>
      <p:pic>
        <p:nvPicPr>
          <p:cNvPr id="149506" name="Picture 2" descr="https://im3-tub-ru.yandex.net/i?id=1b6c6e5f86db744b5c5c8ca96ec3be9a&amp;n=33&amp;h=215&amp;w=218"/>
          <p:cNvPicPr>
            <a:picLocks noChangeAspect="1" noChangeArrowheads="1"/>
          </p:cNvPicPr>
          <p:nvPr/>
        </p:nvPicPr>
        <p:blipFill>
          <a:blip r:embed="rId2"/>
          <a:srcRect/>
          <a:stretch>
            <a:fillRect/>
          </a:stretch>
        </p:blipFill>
        <p:spPr bwMode="auto">
          <a:xfrm>
            <a:off x="5929322" y="1857364"/>
            <a:ext cx="2643174" cy="24288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14282" y="785794"/>
            <a:ext cx="8643998" cy="857256"/>
          </a:xfrm>
          <a:solidFill>
            <a:schemeClr val="bg2"/>
          </a:solidFill>
        </p:spPr>
        <p:txBody>
          <a:bodyPr>
            <a:normAutofit fontScale="55000" lnSpcReduction="20000"/>
          </a:bodyPr>
          <a:lstStyle/>
          <a:p>
            <a:pPr>
              <a:buFont typeface="Arial" pitchFamily="34" charset="0"/>
              <a:buChar char="•"/>
            </a:pPr>
            <a:r>
              <a:rPr lang="en-US" sz="3400" dirty="0" err="1" smtClean="0">
                <a:latin typeface="Times New Roman" pitchFamily="18" charset="0"/>
                <a:cs typeface="Times New Roman" pitchFamily="18" charset="0"/>
              </a:rPr>
              <a:t>Etiotropic</a:t>
            </a:r>
            <a:r>
              <a:rPr lang="en-US" sz="3400" dirty="0" smtClean="0">
                <a:latin typeface="Times New Roman" pitchFamily="18" charset="0"/>
                <a:cs typeface="Times New Roman" pitchFamily="18" charset="0"/>
              </a:rPr>
              <a:t> therapy. </a:t>
            </a:r>
            <a:endParaRPr lang="ru-RU" sz="3400" dirty="0" smtClean="0">
              <a:latin typeface="Times New Roman" pitchFamily="18" charset="0"/>
              <a:cs typeface="Times New Roman" pitchFamily="18" charset="0"/>
            </a:endParaRPr>
          </a:p>
          <a:p>
            <a:r>
              <a:rPr lang="en-US" sz="3400" b="0" dirty="0" smtClean="0">
                <a:latin typeface="Times New Roman" pitchFamily="18" charset="0"/>
                <a:cs typeface="Times New Roman" pitchFamily="18" charset="0"/>
              </a:rPr>
              <a:t>This type of therapy eliminates the cause of disease. This is the ideal type of pharmacotherapy.</a:t>
            </a:r>
          </a:p>
          <a:p>
            <a:endParaRPr lang="ru-RU" dirty="0"/>
          </a:p>
        </p:txBody>
      </p:sp>
      <p:sp>
        <p:nvSpPr>
          <p:cNvPr id="3" name="Объект 2"/>
          <p:cNvSpPr>
            <a:spLocks noGrp="1"/>
          </p:cNvSpPr>
          <p:nvPr>
            <p:ph sz="half" idx="2"/>
          </p:nvPr>
        </p:nvSpPr>
        <p:spPr>
          <a:xfrm>
            <a:off x="285720" y="1785926"/>
            <a:ext cx="8429684" cy="928694"/>
          </a:xfrm>
          <a:solidFill>
            <a:schemeClr val="bg1">
              <a:lumMod val="95000"/>
            </a:schemeClr>
          </a:solidFill>
        </p:spPr>
        <p:txBody>
          <a:bodyPr>
            <a:noAutofit/>
          </a:bodyPr>
          <a:lstStyle/>
          <a:p>
            <a:pPr>
              <a:spcBef>
                <a:spcPts val="0"/>
              </a:spcBef>
            </a:pPr>
            <a:r>
              <a:rPr lang="en-US" b="1" dirty="0" err="1" smtClean="0">
                <a:latin typeface="Times New Roman" pitchFamily="18" charset="0"/>
                <a:cs typeface="Times New Roman" pitchFamily="18" charset="0"/>
              </a:rPr>
              <a:t>Pathogenetic</a:t>
            </a:r>
            <a:r>
              <a:rPr lang="en-US" b="1" dirty="0" smtClean="0">
                <a:latin typeface="Times New Roman" pitchFamily="18" charset="0"/>
                <a:cs typeface="Times New Roman" pitchFamily="18" charset="0"/>
              </a:rPr>
              <a:t> therapy </a:t>
            </a:r>
            <a:endParaRPr lang="ru-RU" b="1" dirty="0" smtClean="0">
              <a:latin typeface="Times New Roman" pitchFamily="18" charset="0"/>
              <a:cs typeface="Times New Roman" pitchFamily="18" charset="0"/>
            </a:endParaRPr>
          </a:p>
          <a:p>
            <a:pPr>
              <a:spcBef>
                <a:spcPts val="0"/>
              </a:spcBef>
              <a:buNone/>
            </a:pPr>
            <a:r>
              <a:rPr lang="ru-RU"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aimed at elimination or suppression of mechanisms of the disease.</a:t>
            </a:r>
            <a:endParaRPr lang="ru-RU" i="1" dirty="0">
              <a:latin typeface="Times New Roman" pitchFamily="18" charset="0"/>
              <a:cs typeface="Times New Roman" pitchFamily="18" charset="0"/>
            </a:endParaRPr>
          </a:p>
        </p:txBody>
      </p:sp>
      <p:sp>
        <p:nvSpPr>
          <p:cNvPr id="4" name="Объект 3"/>
          <p:cNvSpPr>
            <a:spLocks noGrp="1"/>
          </p:cNvSpPr>
          <p:nvPr>
            <p:ph sz="quarter" idx="4"/>
          </p:nvPr>
        </p:nvSpPr>
        <p:spPr>
          <a:xfrm>
            <a:off x="428596" y="2857497"/>
            <a:ext cx="8286808" cy="1143007"/>
          </a:xfrm>
          <a:solidFill>
            <a:schemeClr val="bg1">
              <a:lumMod val="95000"/>
            </a:schemeClr>
          </a:solidFill>
        </p:spPr>
        <p:txBody>
          <a:bodyPr>
            <a:noAutofit/>
          </a:bodyPr>
          <a:lstStyle/>
          <a:p>
            <a:r>
              <a:rPr lang="en-US" b="1" dirty="0" smtClean="0">
                <a:latin typeface="Times New Roman" pitchFamily="18" charset="0"/>
                <a:cs typeface="Times New Roman" pitchFamily="18" charset="0"/>
              </a:rPr>
              <a:t>Symptomatic therapy </a:t>
            </a: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aimed at the elimination or restriction of specific manifestations of the disease.</a:t>
            </a:r>
            <a:r>
              <a:rPr lang="ru-RU" dirty="0" smtClean="0">
                <a:latin typeface="Times New Roman" pitchFamily="18" charset="0"/>
                <a:cs typeface="Times New Roman" pitchFamily="18" charset="0"/>
              </a:rPr>
              <a:t> </a:t>
            </a:r>
            <a:endParaRPr lang="ru-RU" dirty="0"/>
          </a:p>
        </p:txBody>
      </p:sp>
      <p:sp>
        <p:nvSpPr>
          <p:cNvPr id="6" name="Объект 2"/>
          <p:cNvSpPr txBox="1">
            <a:spLocks/>
          </p:cNvSpPr>
          <p:nvPr/>
        </p:nvSpPr>
        <p:spPr>
          <a:xfrm>
            <a:off x="0" y="4000504"/>
            <a:ext cx="8715404" cy="1857388"/>
          </a:xfrm>
          <a:prstGeom prst="rect">
            <a:avLst/>
          </a:prstGeom>
          <a:solidFill>
            <a:schemeClr val="bg1">
              <a:lumMod val="95000"/>
            </a:schemeClr>
          </a:solidFill>
        </p:spPr>
        <p:txBody>
          <a:bodyPr vert="horz" lIns="91440" tIns="45720" rIns="91440" bIns="45720" rtlCol="0">
            <a:noAutofit/>
          </a:bodyPr>
          <a:lstStyle/>
          <a:p>
            <a:pPr marL="342900" lvl="0" indent="-342900">
              <a:buFont typeface="Arial" pitchFamily="34" charset="0"/>
              <a:buChar char="•"/>
            </a:pPr>
            <a:r>
              <a:rPr lang="en-US" sz="2400" b="1" dirty="0" smtClean="0">
                <a:latin typeface="Times New Roman" pitchFamily="18" charset="0"/>
                <a:cs typeface="Times New Roman" pitchFamily="18" charset="0"/>
              </a:rPr>
              <a:t>Substitution therapy</a:t>
            </a:r>
            <a:r>
              <a:rPr lang="en-US"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342900" lvl="0" indent="-342900"/>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used at the deficit of natural nutrients. Means of substitution therapy include enzymes for pancreas (</a:t>
            </a:r>
            <a:r>
              <a:rPr lang="en-US" sz="2400" dirty="0" err="1" smtClean="0">
                <a:latin typeface="Times New Roman" pitchFamily="18" charset="0"/>
                <a:cs typeface="Times New Roman" pitchFamily="18" charset="0"/>
              </a:rPr>
              <a:t>pankreatin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panzinorm</a:t>
            </a:r>
            <a:r>
              <a:rPr lang="en-US" sz="2400" dirty="0" smtClean="0">
                <a:latin typeface="Times New Roman" pitchFamily="18" charset="0"/>
                <a:cs typeface="Times New Roman" pitchFamily="18" charset="0"/>
              </a:rPr>
              <a:t> and others).</a:t>
            </a:r>
            <a:endParaRPr kumimoji="0" lang="ru-RU" sz="24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Заголовок 4"/>
          <p:cNvSpPr>
            <a:spLocks noGrp="1"/>
          </p:cNvSpPr>
          <p:nvPr>
            <p:ph type="title"/>
          </p:nvPr>
        </p:nvSpPr>
        <p:spPr>
          <a:xfrm>
            <a:off x="285720" y="6072206"/>
            <a:ext cx="8501122" cy="785794"/>
          </a:xfrm>
          <a:solidFill>
            <a:schemeClr val="bg2"/>
          </a:solidFill>
        </p:spPr>
        <p:txBody>
          <a:bodyPr>
            <a:normAutofit fontScale="90000"/>
          </a:bodyPr>
          <a:lstStyle/>
          <a:p>
            <a:pPr algn="l">
              <a:buFont typeface="Arial" pitchFamily="34" charset="0"/>
              <a:buChar char="•"/>
            </a:pPr>
            <a:r>
              <a:rPr lang="en-US" sz="2700" b="1" dirty="0" smtClean="0">
                <a:latin typeface="Times New Roman" pitchFamily="18" charset="0"/>
                <a:cs typeface="Times New Roman" pitchFamily="18" charset="0"/>
              </a:rPr>
              <a:t>Preventive therapy </a:t>
            </a:r>
            <a:r>
              <a:rPr lang="en-US"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is carried out for the prevention of disease. </a:t>
            </a:r>
            <a:r>
              <a:rPr lang="ru-RU" dirty="0" smtClean="0"/>
              <a:t/>
            </a:r>
            <a:br>
              <a:rPr lang="ru-RU" dirty="0" smtClean="0"/>
            </a:br>
            <a:endParaRPr lang="ru-RU" dirty="0"/>
          </a:p>
        </p:txBody>
      </p:sp>
      <p:sp>
        <p:nvSpPr>
          <p:cNvPr id="8" name="Заголовок 1"/>
          <p:cNvSpPr txBox="1">
            <a:spLocks/>
          </p:cNvSpPr>
          <p:nvPr/>
        </p:nvSpPr>
        <p:spPr>
          <a:xfrm>
            <a:off x="3428992" y="0"/>
            <a:ext cx="5715008" cy="642918"/>
          </a:xfrm>
          <a:prstGeom prst="rect">
            <a:avLst/>
          </a:prstGeom>
          <a:solidFill>
            <a:schemeClr val="bg2"/>
          </a:solidFill>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TYPES OF PHARMACOTHERAPY</a:t>
            </a:r>
            <a:r>
              <a:rPr kumimoji="0" lang="ru-RU" sz="4400" b="1" i="0" u="none" strike="noStrike" kern="1200" cap="none" spc="0" normalizeH="0" baseline="0" noProof="0" smtClean="0">
                <a:ln>
                  <a:noFill/>
                </a:ln>
                <a:solidFill>
                  <a:schemeClr val="tx1"/>
                </a:solidFill>
                <a:effectLst/>
                <a:uLnTx/>
                <a:uFillTx/>
                <a:latin typeface="+mj-lt"/>
                <a:ea typeface="+mj-ea"/>
                <a:cs typeface="+mj-cs"/>
              </a:rPr>
              <a:t>:</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056905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INTRAMUSCULAR INJECTION</a:t>
            </a:r>
            <a:endParaRPr lang="ru-RU" b="1" dirty="0"/>
          </a:p>
        </p:txBody>
      </p:sp>
      <p:sp>
        <p:nvSpPr>
          <p:cNvPr id="5" name="Содержимое 4"/>
          <p:cNvSpPr>
            <a:spLocks noGrp="1"/>
          </p:cNvSpPr>
          <p:nvPr>
            <p:ph sz="half" idx="1"/>
          </p:nvPr>
        </p:nvSpPr>
        <p:spPr>
          <a:xfrm>
            <a:off x="214282" y="1371600"/>
            <a:ext cx="8501122" cy="5272110"/>
          </a:xfrm>
        </p:spPr>
        <p:txBody>
          <a:bodyPr>
            <a:noAutofit/>
          </a:bodyPr>
          <a:lstStyle/>
          <a:p>
            <a:r>
              <a:rPr lang="en-US" dirty="0" smtClean="0">
                <a:latin typeface="Times New Roman" pitchFamily="18" charset="0"/>
                <a:cs typeface="Times New Roman" pitchFamily="18" charset="0"/>
              </a:rPr>
              <a:t>Muscles have a wider network of blood and lymphatic vessels, which creates conditions for rapid and complete absorption of drugs. </a:t>
            </a:r>
          </a:p>
          <a:p>
            <a:r>
              <a:rPr lang="en-US" dirty="0" smtClean="0">
                <a:latin typeface="Times New Roman" pitchFamily="18" charset="0"/>
                <a:cs typeface="Times New Roman" pitchFamily="18" charset="0"/>
              </a:rPr>
              <a:t>To perform intramuscular injections in certain areas of the body where there is a considerable layer of muscle tissue and do not pass near large vessels and nervous trunks. </a:t>
            </a:r>
            <a:endParaRPr lang="ru-RU"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err="1" smtClean="0">
                <a:latin typeface="Times New Roman" pitchFamily="18" charset="0"/>
                <a:cs typeface="Times New Roman" pitchFamily="18" charset="0"/>
              </a:rPr>
              <a:t>Intera</a:t>
            </a:r>
            <a:r>
              <a:rPr lang="en-US" b="1" dirty="0" smtClean="0">
                <a:latin typeface="Times New Roman" pitchFamily="18" charset="0"/>
                <a:cs typeface="Times New Roman" pitchFamily="18" charset="0"/>
              </a:rPr>
              <a:t>-Muscular Injection</a:t>
            </a:r>
            <a:r>
              <a:rPr lang="ru-RU" dirty="0" smtClean="0"/>
              <a:t/>
            </a:r>
            <a:br>
              <a:rPr lang="ru-RU" dirty="0" smtClean="0"/>
            </a:br>
            <a:endParaRPr lang="ru-RU" dirty="0"/>
          </a:p>
        </p:txBody>
      </p:sp>
      <p:sp>
        <p:nvSpPr>
          <p:cNvPr id="5" name="Содержимое 4"/>
          <p:cNvSpPr>
            <a:spLocks noGrp="1"/>
          </p:cNvSpPr>
          <p:nvPr>
            <p:ph idx="1"/>
          </p:nvPr>
        </p:nvSpPr>
        <p:spPr>
          <a:solidFill>
            <a:schemeClr val="bg2"/>
          </a:solidFill>
        </p:spPr>
        <p:txBody>
          <a:bodyPr>
            <a:normAutofit/>
          </a:bodyPr>
          <a:lstStyle/>
          <a:p>
            <a:pPr>
              <a:lnSpc>
                <a:spcPct val="120000"/>
              </a:lnSpc>
              <a:spcBef>
                <a:spcPts val="0"/>
              </a:spcBef>
              <a:buNone/>
            </a:pPr>
            <a:r>
              <a:rPr lang="en-US" b="1" dirty="0" smtClean="0">
                <a:latin typeface="Times New Roman" pitchFamily="18" charset="0"/>
                <a:cs typeface="Times New Roman" pitchFamily="18" charset="0"/>
              </a:rPr>
              <a:t>Definition:</a:t>
            </a:r>
            <a:r>
              <a:rPr lang="en-US" dirty="0" smtClean="0">
                <a:latin typeface="Times New Roman" pitchFamily="18" charset="0"/>
                <a:cs typeface="Times New Roman" pitchFamily="18" charset="0"/>
              </a:rPr>
              <a:t> It is an introduction of a drug into a body's system via the muscles. </a:t>
            </a:r>
            <a:endParaRPr lang="ru-RU" dirty="0" smtClean="0">
              <a:latin typeface="Times New Roman" pitchFamily="18" charset="0"/>
              <a:cs typeface="Times New Roman" pitchFamily="18" charset="0"/>
            </a:endParaRPr>
          </a:p>
          <a:p>
            <a:pPr>
              <a:lnSpc>
                <a:spcPct val="120000"/>
              </a:lnSpc>
              <a:spcBef>
                <a:spcPts val="0"/>
              </a:spcBef>
              <a:buNone/>
            </a:pPr>
            <a:r>
              <a:rPr lang="en-US" b="1" dirty="0" smtClean="0">
                <a:latin typeface="Times New Roman" pitchFamily="18" charset="0"/>
                <a:cs typeface="Times New Roman" pitchFamily="18" charset="0"/>
              </a:rPr>
              <a:t>Injection area:</a:t>
            </a:r>
            <a:r>
              <a:rPr lang="en-US" dirty="0" smtClean="0">
                <a:latin typeface="Times New Roman" pitchFamily="18" charset="0"/>
                <a:cs typeface="Times New Roman" pitchFamily="18" charset="0"/>
              </a:rPr>
              <a:t> </a:t>
            </a:r>
          </a:p>
          <a:p>
            <a:pPr>
              <a:lnSpc>
                <a:spcPct val="120000"/>
              </a:lnSpc>
              <a:spcBef>
                <a:spcPts val="0"/>
              </a:spcBef>
            </a:pPr>
            <a:r>
              <a:rPr lang="en-US" dirty="0" smtClean="0">
                <a:latin typeface="Times New Roman" pitchFamily="18" charset="0"/>
                <a:cs typeface="Times New Roman" pitchFamily="18" charset="0"/>
              </a:rPr>
              <a:t>the upper external quadrant of the buttocks, </a:t>
            </a:r>
          </a:p>
          <a:p>
            <a:pPr>
              <a:lnSpc>
                <a:spcPct val="120000"/>
              </a:lnSpc>
              <a:spcBef>
                <a:spcPts val="0"/>
              </a:spcBef>
            </a:pPr>
            <a:r>
              <a:rPr lang="en-US" dirty="0" smtClean="0">
                <a:latin typeface="Times New Roman" pitchFamily="18" charset="0"/>
                <a:cs typeface="Times New Roman" pitchFamily="18" charset="0"/>
              </a:rPr>
              <a:t>the deltoid, </a:t>
            </a:r>
          </a:p>
          <a:p>
            <a:pPr>
              <a:lnSpc>
                <a:spcPct val="120000"/>
              </a:lnSpc>
              <a:spcBef>
                <a:spcPts val="0"/>
              </a:spcBef>
            </a:pPr>
            <a:r>
              <a:rPr lang="en-US" dirty="0" smtClean="0">
                <a:latin typeface="Times New Roman" pitchFamily="18" charset="0"/>
                <a:cs typeface="Times New Roman" pitchFamily="18" charset="0"/>
              </a:rPr>
              <a:t>wide </a:t>
            </a:r>
            <a:r>
              <a:rPr lang="en-US" dirty="0" err="1" smtClean="0">
                <a:latin typeface="Times New Roman" pitchFamily="18" charset="0"/>
                <a:cs typeface="Times New Roman" pitchFamily="18" charset="0"/>
              </a:rPr>
              <a:t>lateralis</a:t>
            </a:r>
            <a:r>
              <a:rPr lang="en-US" dirty="0" smtClean="0">
                <a:latin typeface="Times New Roman" pitchFamily="18" charset="0"/>
                <a:cs typeface="Times New Roman" pitchFamily="18" charset="0"/>
              </a:rPr>
              <a:t> muscle thigh.</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dirty="0" smtClean="0"/>
              <a:t>The injection site of intramuscular injections</a:t>
            </a:r>
            <a:r>
              <a:rPr lang="ru-RU" sz="2800" b="1" dirty="0" smtClean="0"/>
              <a:t>              </a:t>
            </a:r>
            <a:r>
              <a:rPr lang="en-US" sz="2800" b="1" dirty="0" smtClean="0"/>
              <a:t/>
            </a:r>
            <a:br>
              <a:rPr lang="en-US" sz="2800" b="1" dirty="0" smtClean="0"/>
            </a:br>
            <a:r>
              <a:rPr lang="en-US" sz="2400" b="1" dirty="0" smtClean="0"/>
              <a:t>THE GLUTEAL REGION</a:t>
            </a:r>
            <a:endParaRPr lang="ru-RU" sz="2400" b="1" dirty="0"/>
          </a:p>
        </p:txBody>
      </p:sp>
      <p:sp>
        <p:nvSpPr>
          <p:cNvPr id="3" name="Содержимое 2"/>
          <p:cNvSpPr>
            <a:spLocks noGrp="1"/>
          </p:cNvSpPr>
          <p:nvPr>
            <p:ph sz="half" idx="1"/>
          </p:nvPr>
        </p:nvSpPr>
        <p:spPr/>
        <p:txBody>
          <a:bodyPr>
            <a:normAutofit/>
          </a:bodyPr>
          <a:lstStyle/>
          <a:p>
            <a:endParaRPr lang="ru-RU" dirty="0"/>
          </a:p>
        </p:txBody>
      </p:sp>
      <p:sp>
        <p:nvSpPr>
          <p:cNvPr id="4" name="Содержимое 3"/>
          <p:cNvSpPr>
            <a:spLocks noGrp="1"/>
          </p:cNvSpPr>
          <p:nvPr>
            <p:ph sz="half" idx="2"/>
          </p:nvPr>
        </p:nvSpPr>
        <p:spPr>
          <a:xfrm>
            <a:off x="3000364" y="1357298"/>
            <a:ext cx="5857916" cy="5500702"/>
          </a:xfrm>
        </p:spPr>
        <p:txBody>
          <a:bodyPr>
            <a:noAutofit/>
          </a:bodyPr>
          <a:lstStyle/>
          <a:p>
            <a:pPr>
              <a:buNone/>
            </a:pPr>
            <a:r>
              <a:rPr lang="en-US" sz="2600" dirty="0" smtClean="0">
                <a:latin typeface="Times New Roman" pitchFamily="18" charset="0"/>
                <a:cs typeface="Times New Roman" pitchFamily="18" charset="0"/>
              </a:rPr>
              <a:t>For intramuscular injection in the gluteal region used only its upper outer part. This is due to the anatomical structure of the human body. This is the safest place possible to perform intramuscular injections. It should be remembered that accidental exposure to a needle in the sciatic nerve can cause partial or complete paralysis of the limbs. It is also close to a bone (sacrum) and the large vessels. In patients with flabby muscles, this place is localized very difficult. </a:t>
            </a:r>
            <a:endParaRPr lang="ru-RU" sz="2600" dirty="0">
              <a:latin typeface="Times New Roman" pitchFamily="18" charset="0"/>
              <a:cs typeface="Times New Roman" pitchFamily="18" charset="0"/>
            </a:endParaRPr>
          </a:p>
        </p:txBody>
      </p:sp>
      <p:pic>
        <p:nvPicPr>
          <p:cNvPr id="1026" name="Picture 2" descr="Image result for места для внутримышечной инъекции картинки"/>
          <p:cNvPicPr>
            <a:picLocks noChangeAspect="1" noChangeArrowheads="1"/>
          </p:cNvPicPr>
          <p:nvPr/>
        </p:nvPicPr>
        <p:blipFill>
          <a:blip r:embed="rId2" cstate="print"/>
          <a:srcRect/>
          <a:stretch>
            <a:fillRect/>
          </a:stretch>
        </p:blipFill>
        <p:spPr bwMode="auto">
          <a:xfrm>
            <a:off x="285720" y="1714488"/>
            <a:ext cx="2647950" cy="300037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52578" name="Picture 2" descr="http://what-when-how.com/wp-content/uploads/2012/04/tmp2A125_thumb222221.jpg"/>
          <p:cNvPicPr>
            <a:picLocks noChangeAspect="1" noChangeArrowheads="1"/>
          </p:cNvPicPr>
          <p:nvPr/>
        </p:nvPicPr>
        <p:blipFill>
          <a:blip r:embed="rId2"/>
          <a:srcRect/>
          <a:stretch>
            <a:fillRect/>
          </a:stretch>
        </p:blipFill>
        <p:spPr bwMode="auto">
          <a:xfrm>
            <a:off x="0" y="642918"/>
            <a:ext cx="9144000" cy="585791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0" y="3643314"/>
            <a:ext cx="8643998" cy="3214686"/>
          </a:xfrm>
        </p:spPr>
        <p:txBody>
          <a:bodyPr>
            <a:normAutofit/>
          </a:bodyPr>
          <a:lstStyle/>
          <a:p>
            <a:r>
              <a:rPr lang="en-US" sz="3200" dirty="0" smtClean="0">
                <a:latin typeface="Times New Roman" pitchFamily="18" charset="0"/>
                <a:cs typeface="Times New Roman" pitchFamily="18" charset="0"/>
              </a:rPr>
              <a:t>Lay the patient on either the abdomen (toes turned inward) or side (leg that will be on top, bent at the hip and knee to relax the </a:t>
            </a:r>
            <a:r>
              <a:rPr lang="en-US" sz="3200" dirty="0" err="1" smtClean="0">
                <a:latin typeface="Times New Roman" pitchFamily="18" charset="0"/>
                <a:cs typeface="Times New Roman" pitchFamily="18" charset="0"/>
              </a:rPr>
              <a:t>gluteal</a:t>
            </a:r>
            <a:r>
              <a:rPr lang="en-US" sz="3200" dirty="0" smtClean="0">
                <a:latin typeface="Times New Roman" pitchFamily="18" charset="0"/>
                <a:cs typeface="Times New Roman" pitchFamily="18" charset="0"/>
              </a:rPr>
              <a:t> muscle). Feel the following anatomical structures: upper rear iliac spine and the greater </a:t>
            </a:r>
            <a:r>
              <a:rPr lang="en-US" sz="3200" dirty="0" err="1" smtClean="0">
                <a:latin typeface="Times New Roman" pitchFamily="18" charset="0"/>
                <a:cs typeface="Times New Roman" pitchFamily="18" charset="0"/>
              </a:rPr>
              <a:t>trochanter</a:t>
            </a:r>
            <a:r>
              <a:rPr lang="en-US" sz="3200" dirty="0" smtClean="0">
                <a:latin typeface="Times New Roman" pitchFamily="18" charset="0"/>
                <a:cs typeface="Times New Roman" pitchFamily="18" charset="0"/>
              </a:rPr>
              <a:t> of the femur.</a:t>
            </a:r>
            <a:endParaRPr lang="ru-RU" sz="3200" dirty="0">
              <a:latin typeface="Times New Roman" pitchFamily="18" charset="0"/>
              <a:cs typeface="Times New Roman" pitchFamily="18" charset="0"/>
            </a:endParaRPr>
          </a:p>
        </p:txBody>
      </p:sp>
      <p:pic>
        <p:nvPicPr>
          <p:cNvPr id="6" name="Picture 2" descr="http://brooksidepress.org/intramuscular/wp-content/uploads/2015/04/MD0552_img_13.jpg"/>
          <p:cNvPicPr>
            <a:picLocks noChangeAspect="1" noChangeArrowheads="1"/>
          </p:cNvPicPr>
          <p:nvPr/>
        </p:nvPicPr>
        <p:blipFill>
          <a:blip r:embed="rId2"/>
          <a:srcRect/>
          <a:stretch>
            <a:fillRect/>
          </a:stretch>
        </p:blipFill>
        <p:spPr bwMode="auto">
          <a:xfrm>
            <a:off x="1142976" y="0"/>
            <a:ext cx="5072098" cy="350043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Syringe</a:t>
            </a:r>
            <a:r>
              <a:rPr lang="ru-RU" dirty="0" smtClean="0"/>
              <a:t> </a:t>
            </a:r>
            <a:r>
              <a:rPr lang="en-US" dirty="0" smtClean="0"/>
              <a:t>for intramuscular injections </a:t>
            </a:r>
            <a:endParaRPr lang="ru-RU" dirty="0"/>
          </a:p>
        </p:txBody>
      </p:sp>
      <p:sp>
        <p:nvSpPr>
          <p:cNvPr id="3" name="Содержимое 2"/>
          <p:cNvSpPr>
            <a:spLocks noGrp="1"/>
          </p:cNvSpPr>
          <p:nvPr>
            <p:ph idx="1"/>
          </p:nvPr>
        </p:nvSpPr>
        <p:spPr>
          <a:solidFill>
            <a:schemeClr val="bg2"/>
          </a:solidFill>
        </p:spPr>
        <p:txBody>
          <a:bodyPr/>
          <a:lstStyle/>
          <a:p>
            <a:r>
              <a:rPr lang="en-US" dirty="0" smtClean="0">
                <a:latin typeface="Times New Roman" pitchFamily="18" charset="0"/>
                <a:cs typeface="Times New Roman" pitchFamily="18" charset="0"/>
              </a:rPr>
              <a:t>The volume of the used syringe -5 ml, 10 ml</a:t>
            </a:r>
          </a:p>
          <a:p>
            <a:r>
              <a:rPr lang="en-US" dirty="0" smtClean="0">
                <a:latin typeface="Times New Roman" pitchFamily="18" charset="0"/>
                <a:cs typeface="Times New Roman" pitchFamily="18" charset="0"/>
              </a:rPr>
              <a:t>Needle - </a:t>
            </a:r>
            <a:r>
              <a:rPr lang="ru-RU" dirty="0" smtClean="0"/>
              <a:t>40 </a:t>
            </a:r>
            <a:r>
              <a:rPr lang="en-US" dirty="0" smtClean="0"/>
              <a:t>mm</a:t>
            </a:r>
            <a:endParaRPr lang="ru-RU" dirty="0">
              <a:latin typeface="Times New Roman" pitchFamily="18" charset="0"/>
              <a:cs typeface="Times New Roman" pitchFamily="18" charset="0"/>
            </a:endParaRPr>
          </a:p>
        </p:txBody>
      </p:sp>
      <p:pic>
        <p:nvPicPr>
          <p:cNvPr id="155652" name="Picture 4" descr="http://3rifa.com.ua/media/catalog/product/cache/1/image/9df78eab33525d08d6e5fb8d27136e95/2/0/202140__16677_zoom.jpg"/>
          <p:cNvPicPr>
            <a:picLocks noChangeAspect="1" noChangeArrowheads="1"/>
          </p:cNvPicPr>
          <p:nvPr/>
        </p:nvPicPr>
        <p:blipFill>
          <a:blip r:embed="rId2"/>
          <a:srcRect/>
          <a:stretch>
            <a:fillRect/>
          </a:stretch>
        </p:blipFill>
        <p:spPr bwMode="auto">
          <a:xfrm>
            <a:off x="428596" y="4219574"/>
            <a:ext cx="6096000" cy="2638426"/>
          </a:xfrm>
          <a:prstGeom prst="rect">
            <a:avLst/>
          </a:prstGeom>
          <a:noFill/>
        </p:spPr>
      </p:pic>
      <p:pic>
        <p:nvPicPr>
          <p:cNvPr id="155656" name="Picture 8" descr="http://www.vetlek.ru/img/shop/items/fs_00001703.jpg"/>
          <p:cNvPicPr>
            <a:picLocks noChangeAspect="1" noChangeArrowheads="1"/>
          </p:cNvPicPr>
          <p:nvPr/>
        </p:nvPicPr>
        <p:blipFill>
          <a:blip r:embed="rId3"/>
          <a:srcRect/>
          <a:stretch>
            <a:fillRect/>
          </a:stretch>
        </p:blipFill>
        <p:spPr bwMode="auto">
          <a:xfrm>
            <a:off x="3857620" y="3000372"/>
            <a:ext cx="4762500" cy="185737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en-US" sz="2200" b="1" dirty="0" err="1" smtClean="0">
                <a:latin typeface="Times New Roman" pitchFamily="18" charset="0"/>
                <a:cs typeface="Times New Roman" pitchFamily="18" charset="0"/>
              </a:rPr>
              <a:t>Intera</a:t>
            </a:r>
            <a:r>
              <a:rPr lang="en-US" sz="2200" b="1" dirty="0" smtClean="0">
                <a:latin typeface="Times New Roman" pitchFamily="18" charset="0"/>
                <a:cs typeface="Times New Roman" pitchFamily="18" charset="0"/>
              </a:rPr>
              <a:t>- Muscular Injection</a:t>
            </a:r>
            <a:r>
              <a:rPr lang="ru-RU" dirty="0" smtClean="0"/>
              <a:t/>
            </a:r>
            <a:br>
              <a:rPr lang="ru-RU" dirty="0" smtClean="0"/>
            </a:br>
            <a:endParaRPr lang="ru-RU" dirty="0"/>
          </a:p>
        </p:txBody>
      </p:sp>
      <p:sp>
        <p:nvSpPr>
          <p:cNvPr id="3" name="Содержимое 2"/>
          <p:cNvSpPr>
            <a:spLocks noGrp="1"/>
          </p:cNvSpPr>
          <p:nvPr>
            <p:ph idx="1"/>
          </p:nvPr>
        </p:nvSpPr>
        <p:spPr>
          <a:xfrm>
            <a:off x="214282" y="428604"/>
            <a:ext cx="8715436" cy="6429396"/>
          </a:xfrm>
        </p:spPr>
        <p:txBody>
          <a:bodyPr>
            <a:normAutofit fontScale="25000" lnSpcReduction="20000"/>
          </a:bodyPr>
          <a:lstStyle/>
          <a:p>
            <a:pPr>
              <a:lnSpc>
                <a:spcPct val="120000"/>
              </a:lnSpc>
              <a:spcBef>
                <a:spcPts val="0"/>
              </a:spcBef>
              <a:buNone/>
            </a:pPr>
            <a:r>
              <a:rPr lang="en-US" sz="4800" b="1" dirty="0" smtClean="0">
                <a:latin typeface="Times New Roman" pitchFamily="18" charset="0"/>
                <a:cs typeface="Times New Roman" pitchFamily="18" charset="0"/>
              </a:rPr>
              <a:t>Definition:</a:t>
            </a:r>
            <a:r>
              <a:rPr lang="en-US" sz="4800" dirty="0" smtClean="0">
                <a:latin typeface="Times New Roman" pitchFamily="18" charset="0"/>
                <a:cs typeface="Times New Roman" pitchFamily="18" charset="0"/>
              </a:rPr>
              <a:t> It is an introduction of a drug into a body's system via the muscles. </a:t>
            </a:r>
            <a:endParaRPr lang="ru-RU" sz="4800" dirty="0" smtClean="0">
              <a:latin typeface="Times New Roman" pitchFamily="18" charset="0"/>
              <a:cs typeface="Times New Roman" pitchFamily="18" charset="0"/>
            </a:endParaRPr>
          </a:p>
          <a:p>
            <a:pPr>
              <a:lnSpc>
                <a:spcPct val="120000"/>
              </a:lnSpc>
              <a:spcBef>
                <a:spcPts val="0"/>
              </a:spcBef>
              <a:buNone/>
            </a:pPr>
            <a:r>
              <a:rPr lang="en-US" sz="4800" b="1" dirty="0" smtClean="0">
                <a:latin typeface="Times New Roman" pitchFamily="18" charset="0"/>
                <a:cs typeface="Times New Roman" pitchFamily="18" charset="0"/>
              </a:rPr>
              <a:t>Purpose</a:t>
            </a:r>
            <a:r>
              <a:rPr lang="ru-RU" sz="4800" b="1"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a:lnSpc>
                <a:spcPct val="120000"/>
              </a:lnSpc>
              <a:spcBef>
                <a:spcPts val="0"/>
              </a:spcBef>
            </a:pPr>
            <a:r>
              <a:rPr lang="en-US" sz="4800" dirty="0" smtClean="0">
                <a:latin typeface="Times New Roman" pitchFamily="18" charset="0"/>
                <a:cs typeface="Times New Roman" pitchFamily="18" charset="0"/>
              </a:rPr>
              <a:t>To obtain quick action next to the intra- venous route </a:t>
            </a:r>
            <a:endParaRPr lang="ru-RU" sz="4800" dirty="0" smtClean="0">
              <a:latin typeface="Times New Roman" pitchFamily="18" charset="0"/>
              <a:cs typeface="Times New Roman" pitchFamily="18" charset="0"/>
            </a:endParaRPr>
          </a:p>
          <a:p>
            <a:pPr>
              <a:lnSpc>
                <a:spcPct val="120000"/>
              </a:lnSpc>
              <a:spcBef>
                <a:spcPts val="0"/>
              </a:spcBef>
            </a:pPr>
            <a:r>
              <a:rPr lang="en-US" sz="4800" dirty="0" smtClean="0">
                <a:latin typeface="Times New Roman" pitchFamily="18" charset="0"/>
                <a:cs typeface="Times New Roman" pitchFamily="18" charset="0"/>
              </a:rPr>
              <a:t>To avoid an irritation from the drug if given through other route.</a:t>
            </a:r>
            <a:endParaRPr lang="ru-RU" sz="4800" dirty="0" smtClean="0">
              <a:latin typeface="Times New Roman" pitchFamily="18" charset="0"/>
              <a:cs typeface="Times New Roman" pitchFamily="18" charset="0"/>
            </a:endParaRPr>
          </a:p>
          <a:p>
            <a:pPr>
              <a:lnSpc>
                <a:spcPct val="120000"/>
              </a:lnSpc>
              <a:spcBef>
                <a:spcPts val="0"/>
              </a:spcBef>
              <a:buNone/>
            </a:pPr>
            <a:r>
              <a:rPr lang="en-US" sz="4800" b="1" dirty="0" smtClean="0">
                <a:latin typeface="Times New Roman" pitchFamily="18" charset="0"/>
                <a:cs typeface="Times New Roman" pitchFamily="18" charset="0"/>
              </a:rPr>
              <a:t>Injection area:</a:t>
            </a:r>
            <a:r>
              <a:rPr lang="en-US" sz="4800" dirty="0" smtClean="0">
                <a:latin typeface="Times New Roman" pitchFamily="18" charset="0"/>
                <a:cs typeface="Times New Roman" pitchFamily="18" charset="0"/>
              </a:rPr>
              <a:t> the upper external quadrant of the buttocks, the deltoid, wide </a:t>
            </a:r>
            <a:r>
              <a:rPr lang="en-US" sz="4800" dirty="0" err="1" smtClean="0">
                <a:latin typeface="Times New Roman" pitchFamily="18" charset="0"/>
                <a:cs typeface="Times New Roman" pitchFamily="18" charset="0"/>
              </a:rPr>
              <a:t>lateralis</a:t>
            </a:r>
            <a:r>
              <a:rPr lang="en-US" sz="4800" dirty="0" smtClean="0">
                <a:latin typeface="Times New Roman" pitchFamily="18" charset="0"/>
                <a:cs typeface="Times New Roman" pitchFamily="18" charset="0"/>
              </a:rPr>
              <a:t> muscle thigh.</a:t>
            </a:r>
            <a:endParaRPr lang="ru-RU" sz="4800" dirty="0" smtClean="0">
              <a:latin typeface="Times New Roman" pitchFamily="18" charset="0"/>
              <a:cs typeface="Times New Roman" pitchFamily="18" charset="0"/>
            </a:endParaRPr>
          </a:p>
          <a:p>
            <a:pPr>
              <a:lnSpc>
                <a:spcPct val="120000"/>
              </a:lnSpc>
              <a:spcBef>
                <a:spcPts val="0"/>
              </a:spcBef>
              <a:buNone/>
            </a:pPr>
            <a:r>
              <a:rPr lang="en-US" sz="4800" b="1" dirty="0" smtClean="0">
                <a:latin typeface="Times New Roman" pitchFamily="18" charset="0"/>
                <a:cs typeface="Times New Roman" pitchFamily="18" charset="0"/>
              </a:rPr>
              <a:t>Equipment.</a:t>
            </a:r>
            <a:r>
              <a:rPr lang="en-US" sz="4800" dirty="0" smtClean="0">
                <a:latin typeface="Times New Roman" pitchFamily="18" charset="0"/>
                <a:cs typeface="Times New Roman" pitchFamily="18" charset="0"/>
              </a:rPr>
              <a:t> Sterile: disposable syringes (a volume of 5-10 ml),</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2 needles length  </a:t>
            </a:r>
            <a:r>
              <a:rPr lang="ru-RU" sz="4800" dirty="0" smtClean="0">
                <a:latin typeface="Times New Roman" pitchFamily="18" charset="0"/>
                <a:cs typeface="Times New Roman" pitchFamily="18" charset="0"/>
              </a:rPr>
              <a:t>4</a:t>
            </a:r>
            <a:r>
              <a:rPr lang="en-US" sz="4800" dirty="0" smtClean="0">
                <a:latin typeface="Times New Roman" pitchFamily="18" charset="0"/>
                <a:cs typeface="Times New Roman" pitchFamily="18" charset="0"/>
              </a:rPr>
              <a:t>0 mm,</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 tray, 4 napkins or 4 cotton swabs (balls). Antiseptic for processing of injection’s field (70% spirit), gloves, container for disinfection </a:t>
            </a:r>
            <a:r>
              <a:rPr lang="ru-RU" sz="4800" dirty="0" smtClean="0">
                <a:latin typeface="Times New Roman" pitchFamily="18" charset="0"/>
                <a:cs typeface="Times New Roman" pitchFamily="18" charset="0"/>
              </a:rPr>
              <a:t>/</a:t>
            </a:r>
            <a:r>
              <a:rPr lang="en-US" sz="4800" dirty="0" smtClean="0">
                <a:latin typeface="Times New Roman" pitchFamily="18" charset="0"/>
                <a:cs typeface="Times New Roman" pitchFamily="18" charset="0"/>
              </a:rPr>
              <a:t> disposal of used material (waste class A, </a:t>
            </a:r>
            <a:r>
              <a:rPr lang="ru-RU" sz="4800" dirty="0" smtClean="0">
                <a:latin typeface="Times New Roman" pitchFamily="18" charset="0"/>
                <a:cs typeface="Times New Roman" pitchFamily="18" charset="0"/>
              </a:rPr>
              <a:t>Б</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a:lnSpc>
                <a:spcPct val="120000"/>
              </a:lnSpc>
              <a:spcBef>
                <a:spcPts val="0"/>
              </a:spcBef>
              <a:buNone/>
            </a:pPr>
            <a:r>
              <a:rPr lang="en-US" sz="4800" b="1" dirty="0" smtClean="0">
                <a:latin typeface="Times New Roman" pitchFamily="18" charset="0"/>
                <a:cs typeface="Times New Roman" pitchFamily="18" charset="0"/>
              </a:rPr>
              <a:t>Algorithm of actions:</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Prepare the equipment. Preparation medicines (take out from an </a:t>
            </a:r>
            <a:r>
              <a:rPr lang="en-US" sz="4800" dirty="0" err="1" smtClean="0">
                <a:latin typeface="Times New Roman" pitchFamily="18" charset="0"/>
                <a:cs typeface="Times New Roman" pitchFamily="18" charset="0"/>
              </a:rPr>
              <a:t>ampule</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Identify the patient: Check the room number etc. Call the patient by name in a questioning manner. Ask the patient to repeat the name. Ask someone who knows the patient.</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Explain to the patient the purpose and procedure course. Obtain  patient's consent. </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Be convinced in the absence of allergy on medicines.</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Offer to the patient to take a comfortable position. Choose the site of injection. Using the iliac crest as the upper boundary divided the buttock into four. </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Clean the skin (a large area) with first cotton ball moistened by antiseptic in one direction</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Put his in the container for </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waste class </a:t>
            </a:r>
            <a:r>
              <a:rPr lang="ru-RU" sz="4800" dirty="0" smtClean="0">
                <a:latin typeface="Times New Roman" pitchFamily="18" charset="0"/>
                <a:cs typeface="Times New Roman" pitchFamily="18" charset="0"/>
              </a:rPr>
              <a:t> Б</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Clean the skin (a small area) with second cotton ball moistened by antiseptic in one direction</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Put his in the container for waste class </a:t>
            </a:r>
            <a:r>
              <a:rPr lang="ru-RU" sz="4800" dirty="0" smtClean="0">
                <a:latin typeface="Times New Roman" pitchFamily="18" charset="0"/>
                <a:cs typeface="Times New Roman" pitchFamily="18" charset="0"/>
              </a:rPr>
              <a:t>Б</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Third cotton ball is pressed to the</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left palm with little finger left hand.</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Take the syringe in the right hand (dominant hand) </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holding the needle's </a:t>
            </a:r>
            <a:r>
              <a:rPr lang="en-US" sz="4800" dirty="0" err="1" smtClean="0">
                <a:latin typeface="Times New Roman" pitchFamily="18" charset="0"/>
                <a:cs typeface="Times New Roman" pitchFamily="18" charset="0"/>
              </a:rPr>
              <a:t>cannula</a:t>
            </a:r>
            <a:r>
              <a:rPr lang="en-US" sz="4800" dirty="0" smtClean="0">
                <a:latin typeface="Times New Roman" pitchFamily="18" charset="0"/>
                <a:cs typeface="Times New Roman" pitchFamily="18" charset="0"/>
              </a:rPr>
              <a:t> by little finger.</a:t>
            </a:r>
            <a:endParaRPr lang="ru-RU" sz="4800"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Remove cap. Put his in the container for </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waste class </a:t>
            </a:r>
            <a:r>
              <a:rPr lang="ru-RU" sz="4800" dirty="0" smtClean="0">
                <a:latin typeface="Times New Roman" pitchFamily="18" charset="0"/>
                <a:cs typeface="Times New Roman" pitchFamily="18" charset="0"/>
              </a:rPr>
              <a:t>Б</a:t>
            </a:r>
            <a:r>
              <a:rPr lang="en-US"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Stretch the skin with thumb and forefinger of the left hand (at the child and the old man seize muscle; this increases mass of muscle and facilitate the introduction of a needle).</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Rapid motion insert the needle at an angle of 90 degrees. On 2/3 the length of the needle. </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Perform</a:t>
            </a:r>
            <a:r>
              <a:rPr lang="ru-RU"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the aspiration test</a:t>
            </a:r>
            <a:r>
              <a:rPr lang="ru-RU" sz="4800" dirty="0" smtClean="0">
                <a:latin typeface="Times New Roman" pitchFamily="18" charset="0"/>
                <a:cs typeface="Times New Roman" pitchFamily="18" charset="0"/>
              </a:rPr>
              <a:t>:</a:t>
            </a:r>
            <a:r>
              <a:rPr lang="en-US" sz="4800" dirty="0" smtClean="0">
                <a:latin typeface="Times New Roman" pitchFamily="18" charset="0"/>
                <a:cs typeface="Times New Roman" pitchFamily="18" charset="0"/>
              </a:rPr>
              <a:t> Place the fingers of left hand on the piston of the syringe. Draw back the piston (plunger) to check whether or not you are in the blood vessel (if blood returns, withdraw and get a new needle &amp; </a:t>
            </a:r>
            <a:r>
              <a:rPr lang="en-US" sz="4800" dirty="0" err="1" smtClean="0">
                <a:latin typeface="Times New Roman" pitchFamily="18" charset="0"/>
                <a:cs typeface="Times New Roman" pitchFamily="18" charset="0"/>
              </a:rPr>
              <a:t>reinject</a:t>
            </a:r>
            <a:r>
              <a:rPr lang="en-US" sz="4800" dirty="0" smtClean="0">
                <a:latin typeface="Times New Roman" pitchFamily="18" charset="0"/>
                <a:cs typeface="Times New Roman" pitchFamily="18" charset="0"/>
              </a:rPr>
              <a:t> in a different spot). </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Push the drug slowly into the muscle.</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After injecting remove the needle, pressing the third cotton antiseptic ball to the site of injection.</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Take off the gloves and put them in the container (waste class </a:t>
            </a:r>
            <a:r>
              <a:rPr lang="ru-RU" sz="4800" dirty="0" smtClean="0">
                <a:latin typeface="Times New Roman" pitchFamily="18" charset="0"/>
                <a:cs typeface="Times New Roman" pitchFamily="18" charset="0"/>
              </a:rPr>
              <a:t>Б</a:t>
            </a:r>
            <a:r>
              <a:rPr lang="en-US" sz="4800"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Wash hands hygienic way. </a:t>
            </a:r>
            <a:endParaRPr lang="ru-RU" sz="4800"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sz="4800" dirty="0" smtClean="0">
                <a:latin typeface="Times New Roman" pitchFamily="18" charset="0"/>
                <a:cs typeface="Times New Roman" pitchFamily="18" charset="0"/>
              </a:rPr>
              <a:t>Make a record of results in a medical documentation. </a:t>
            </a:r>
            <a:endParaRPr lang="ru-RU" sz="4800" dirty="0" smtClean="0">
              <a:latin typeface="Times New Roman" pitchFamily="18" charset="0"/>
              <a:cs typeface="Times New Roman" pitchFamily="18" charset="0"/>
            </a:endParaRP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457200"/>
            <a:ext cx="8501122" cy="6115072"/>
          </a:xfrm>
        </p:spPr>
        <p:txBody>
          <a:bodyPr>
            <a:noAutofit/>
          </a:bodyPr>
          <a:lstStyle/>
          <a:p>
            <a:pPr>
              <a:lnSpc>
                <a:spcPct val="120000"/>
              </a:lnSpc>
              <a:spcBef>
                <a:spcPts val="600"/>
              </a:spcBef>
            </a:pPr>
            <a:r>
              <a:rPr lang="en-US" sz="3000" dirty="0" smtClean="0">
                <a:latin typeface="Times New Roman" pitchFamily="18" charset="0"/>
                <a:cs typeface="Times New Roman" pitchFamily="18" charset="0"/>
              </a:rPr>
              <a:t>Elderly</a:t>
            </a:r>
            <a:r>
              <a:rPr lang="ru-RU"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and malnourished patients have less muscle mass than younger people, so before you perform an intramuscular injection should be assessed whether it is enough for this muscle mass. If the patient has little muscle, you must </a:t>
            </a:r>
            <a:r>
              <a:rPr lang="en-US" sz="3000" b="1" dirty="0" smtClean="0">
                <a:latin typeface="Times New Roman" pitchFamily="18" charset="0"/>
                <a:cs typeface="Times New Roman" pitchFamily="18" charset="0"/>
              </a:rPr>
              <a:t>take the muscle in the crease</a:t>
            </a:r>
            <a:r>
              <a:rPr lang="en-US" sz="3000" dirty="0" smtClean="0">
                <a:latin typeface="Times New Roman" pitchFamily="18" charset="0"/>
                <a:cs typeface="Times New Roman" pitchFamily="18" charset="0"/>
              </a:rPr>
              <a:t> prior to injection</a:t>
            </a:r>
            <a:r>
              <a:rPr lang="ru-RU" sz="3000"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The estimated injection site should be examined for signs of inflammation, edema and infection, it is necessary to avoid the introduction of the drug into the areas of damaged skin. </a:t>
            </a:r>
          </a:p>
          <a:p>
            <a:r>
              <a:rPr lang="en-US" sz="3000" dirty="0" smtClean="0">
                <a:latin typeface="Times New Roman" pitchFamily="18" charset="0"/>
                <a:cs typeface="Times New Roman" pitchFamily="18" charset="0"/>
              </a:rPr>
              <a:t>2-4 hours after injection, inspect the place and make sure there are no unwanted effects. </a:t>
            </a:r>
          </a:p>
          <a:p>
            <a:pPr>
              <a:lnSpc>
                <a:spcPct val="120000"/>
              </a:lnSpc>
              <a:spcBef>
                <a:spcPts val="600"/>
              </a:spcBef>
            </a:pPr>
            <a:endParaRPr lang="ru-RU" sz="30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786314" cy="6572272"/>
          </a:xfrm>
        </p:spPr>
        <p:txBody>
          <a:bodyPr>
            <a:normAutofit/>
          </a:bodyPr>
          <a:lstStyle/>
          <a:p>
            <a:endParaRPr lang="ru-RU" dirty="0" smtClean="0"/>
          </a:p>
          <a:p>
            <a:r>
              <a:rPr lang="en-US" sz="3600" dirty="0" smtClean="0">
                <a:latin typeface="Times New Roman" pitchFamily="18" charset="0"/>
                <a:cs typeface="Times New Roman" pitchFamily="18" charset="0"/>
              </a:rPr>
              <a:t>With </a:t>
            </a:r>
            <a:r>
              <a:rPr lang="en-US" sz="3600" dirty="0">
                <a:latin typeface="Times New Roman" pitchFamily="18" charset="0"/>
                <a:cs typeface="Times New Roman" pitchFamily="18" charset="0"/>
              </a:rPr>
              <a:t>repeated injections should be alternated right and left sides, to change </a:t>
            </a:r>
            <a:r>
              <a:rPr lang="en-US" sz="3600" dirty="0" smtClean="0">
                <a:latin typeface="Times New Roman" pitchFamily="18" charset="0"/>
                <a:cs typeface="Times New Roman" pitchFamily="18" charset="0"/>
              </a:rPr>
              <a:t>places of injection</a:t>
            </a:r>
            <a:r>
              <a:rPr lang="en-US" sz="3600" dirty="0">
                <a:latin typeface="Times New Roman" pitchFamily="18" charset="0"/>
                <a:cs typeface="Times New Roman" pitchFamily="18" charset="0"/>
              </a:rPr>
              <a:t>: this reduces the </a:t>
            </a:r>
            <a:r>
              <a:rPr lang="en-US" sz="3600" dirty="0" smtClean="0">
                <a:latin typeface="Times New Roman" pitchFamily="18" charset="0"/>
                <a:cs typeface="Times New Roman" pitchFamily="18" charset="0"/>
              </a:rPr>
              <a:t>pain from the </a:t>
            </a:r>
            <a:r>
              <a:rPr lang="en-US" sz="3600" dirty="0">
                <a:latin typeface="Times New Roman" pitchFamily="18" charset="0"/>
                <a:cs typeface="Times New Roman" pitchFamily="18" charset="0"/>
              </a:rPr>
              <a:t>procedure and prevent complications.</a:t>
            </a:r>
            <a:endParaRPr lang="ru-RU" sz="3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214290"/>
            <a:ext cx="4038600" cy="5911873"/>
          </a:xfrm>
        </p:spPr>
        <p:txBody>
          <a:bodyPr>
            <a:normAutofit/>
          </a:bodyPr>
          <a:lstStyle/>
          <a:p>
            <a:endParaRPr lang="ru-RU" dirty="0"/>
          </a:p>
        </p:txBody>
      </p:sp>
      <p:pic>
        <p:nvPicPr>
          <p:cNvPr id="5" name="Picture 2" descr="Image result for места для внутримышечной инъекции картинки"/>
          <p:cNvPicPr>
            <a:picLocks noChangeAspect="1" noChangeArrowheads="1"/>
          </p:cNvPicPr>
          <p:nvPr/>
        </p:nvPicPr>
        <p:blipFill>
          <a:blip r:embed="rId2" cstate="print"/>
          <a:srcRect/>
          <a:stretch>
            <a:fillRect/>
          </a:stretch>
        </p:blipFill>
        <p:spPr bwMode="auto">
          <a:xfrm>
            <a:off x="5572132" y="3505200"/>
            <a:ext cx="2819400" cy="33528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a:t>
            </a:r>
            <a:r>
              <a:rPr lang="en-US" b="0" dirty="0" smtClean="0"/>
              <a:t>he injection site of intramuscular injections    </a:t>
            </a:r>
            <a:r>
              <a:rPr lang="en-US" dirty="0"/>
              <a:t>LATERAL </a:t>
            </a:r>
            <a:r>
              <a:rPr lang="en-US" dirty="0" smtClean="0"/>
              <a:t>VASTUS</a:t>
            </a:r>
            <a:endParaRPr lang="ru-RU" dirty="0"/>
          </a:p>
        </p:txBody>
      </p:sp>
      <p:pic>
        <p:nvPicPr>
          <p:cNvPr id="115716" name="Picture 4" descr="http://ok-t.ru/studopedianame/baza6/1251559498258.files/image009.jpg"/>
          <p:cNvPicPr>
            <a:picLocks noChangeAspect="1" noChangeArrowheads="1"/>
          </p:cNvPicPr>
          <p:nvPr/>
        </p:nvPicPr>
        <p:blipFill>
          <a:blip r:embed="rId2" cstate="print"/>
          <a:srcRect/>
          <a:stretch>
            <a:fillRect/>
          </a:stretch>
        </p:blipFill>
        <p:spPr bwMode="auto">
          <a:xfrm>
            <a:off x="4929190" y="2643182"/>
            <a:ext cx="4214810" cy="3810000"/>
          </a:xfrm>
          <a:prstGeom prst="rect">
            <a:avLst/>
          </a:prstGeom>
          <a:noFill/>
        </p:spPr>
      </p:pic>
      <p:pic>
        <p:nvPicPr>
          <p:cNvPr id="27650" name="Picture 2" descr="http://www.medical-enc.ru/anatomy/img/cardioangiologia/arteria-femoralis.jpg"/>
          <p:cNvPicPr>
            <a:picLocks noChangeAspect="1" noChangeArrowheads="1"/>
          </p:cNvPicPr>
          <p:nvPr/>
        </p:nvPicPr>
        <p:blipFill>
          <a:blip r:embed="rId3"/>
          <a:srcRect/>
          <a:stretch>
            <a:fillRect/>
          </a:stretch>
        </p:blipFill>
        <p:spPr bwMode="auto">
          <a:xfrm>
            <a:off x="357158" y="2428868"/>
            <a:ext cx="4214810" cy="412430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t>METHODS OF DRUG ADMINISTRATION</a:t>
            </a:r>
            <a:r>
              <a:rPr lang="ru-RU" sz="3200" b="1" dirty="0" smtClean="0"/>
              <a:t>:</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normAutofit lnSpcReduction="10000"/>
          </a:bodyPr>
          <a:lstStyle/>
          <a:p>
            <a:pPr>
              <a:buNone/>
            </a:pPr>
            <a:r>
              <a:rPr lang="ru-RU"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External administration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Enteral</a:t>
            </a:r>
            <a:r>
              <a:rPr lang="en-US" dirty="0" smtClean="0">
                <a:latin typeface="Times New Roman" pitchFamily="18" charset="0"/>
                <a:cs typeface="Times New Roman" pitchFamily="18" charset="0"/>
              </a:rPr>
              <a:t> administration </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Sublingual,</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Buccal</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Oral </a:t>
            </a:r>
            <a:endParaRPr lang="ru-RU" dirty="0" smtClean="0">
              <a:latin typeface="Times New Roman" pitchFamily="18" charset="0"/>
              <a:cs typeface="Times New Roman" pitchFamily="18" charset="0"/>
            </a:endParaRPr>
          </a:p>
          <a:p>
            <a:pPr lvl="0">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Rectal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Inhalation administration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Parenteral</a:t>
            </a:r>
            <a:r>
              <a:rPr lang="en-US" dirty="0" smtClean="0">
                <a:latin typeface="Times New Roman" pitchFamily="18" charset="0"/>
                <a:cs typeface="Times New Roman" pitchFamily="18" charset="0"/>
              </a:rPr>
              <a:t> administration </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214282" y="3500438"/>
            <a:ext cx="8715436" cy="3143272"/>
          </a:xfrm>
        </p:spPr>
        <p:txBody>
          <a:bodyPr>
            <a:noAutofit/>
          </a:bodyPr>
          <a:lstStyle/>
          <a:p>
            <a:pPr>
              <a:lnSpc>
                <a:spcPct val="120000"/>
              </a:lnSpc>
            </a:pPr>
            <a:r>
              <a:rPr lang="en-US" dirty="0" smtClean="0">
                <a:latin typeface="Times New Roman" pitchFamily="18" charset="0"/>
                <a:cs typeface="Times New Roman" pitchFamily="18" charset="0"/>
              </a:rPr>
              <a:t>Place </a:t>
            </a:r>
            <a:r>
              <a:rPr lang="en-US" dirty="0">
                <a:latin typeface="Times New Roman" pitchFamily="18" charset="0"/>
                <a:cs typeface="Times New Roman" pitchFamily="18" charset="0"/>
              </a:rPr>
              <a:t>the right hand about 1-2 cm below the </a:t>
            </a:r>
            <a:r>
              <a:rPr lang="en-US" dirty="0" err="1">
                <a:latin typeface="Times New Roman" pitchFamily="18" charset="0"/>
                <a:cs typeface="Times New Roman" pitchFamily="18" charset="0"/>
              </a:rPr>
              <a:t>trochanter</a:t>
            </a:r>
            <a:r>
              <a:rPr lang="en-US" dirty="0">
                <a:latin typeface="Times New Roman" pitchFamily="18" charset="0"/>
                <a:cs typeface="Times New Roman" pitchFamily="18" charset="0"/>
              </a:rPr>
              <a:t> of the femur, left - 1-2 cm above the patella, the thumbs of both hands should be on one line. Determine the injection site, which is located in the center of the area formed by the forefingers and thumbs of both hands.</a:t>
            </a:r>
            <a:endParaRPr lang="ru-RU" dirty="0">
              <a:latin typeface="Times New Roman" pitchFamily="18" charset="0"/>
              <a:cs typeface="Times New Roman" pitchFamily="18" charset="0"/>
            </a:endParaRPr>
          </a:p>
        </p:txBody>
      </p:sp>
      <p:pic>
        <p:nvPicPr>
          <p:cNvPr id="117762" name="Picture 2" descr="http://ok-t.ru/mydocxru/baza1/1715356951.files/image379.jpg"/>
          <p:cNvPicPr>
            <a:picLocks noChangeAspect="1" noChangeArrowheads="1"/>
          </p:cNvPicPr>
          <p:nvPr/>
        </p:nvPicPr>
        <p:blipFill>
          <a:blip r:embed="rId2" cstate="print"/>
          <a:srcRect/>
          <a:stretch>
            <a:fillRect/>
          </a:stretch>
        </p:blipFill>
        <p:spPr bwMode="auto">
          <a:xfrm>
            <a:off x="0" y="928670"/>
            <a:ext cx="5638800" cy="2214554"/>
          </a:xfrm>
          <a:prstGeom prst="rect">
            <a:avLst/>
          </a:prstGeom>
          <a:noFill/>
        </p:spPr>
      </p:pic>
      <p:pic>
        <p:nvPicPr>
          <p:cNvPr id="6" name="Picture 2" descr="http://www.medinfo.ru/img/1ris49.gif"/>
          <p:cNvPicPr>
            <a:picLocks noChangeAspect="1" noChangeArrowheads="1"/>
          </p:cNvPicPr>
          <p:nvPr/>
        </p:nvPicPr>
        <p:blipFill>
          <a:blip r:embed="rId3" cstate="print"/>
          <a:srcRect/>
          <a:stretch>
            <a:fillRect/>
          </a:stretch>
        </p:blipFill>
        <p:spPr bwMode="auto">
          <a:xfrm>
            <a:off x="5905500" y="357166"/>
            <a:ext cx="3238500" cy="25908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en-US" b="1" dirty="0"/>
              <a:t>INTRAVENOUS INJECTION</a:t>
            </a:r>
            <a:endParaRPr lang="ru-RU" b="1" dirty="0"/>
          </a:p>
        </p:txBody>
      </p:sp>
      <p:sp>
        <p:nvSpPr>
          <p:cNvPr id="3" name="Содержимое 2"/>
          <p:cNvSpPr>
            <a:spLocks noGrp="1"/>
          </p:cNvSpPr>
          <p:nvPr>
            <p:ph sz="half" idx="1"/>
          </p:nvPr>
        </p:nvSpPr>
        <p:spPr>
          <a:xfrm>
            <a:off x="214282" y="1071546"/>
            <a:ext cx="8429684" cy="5572164"/>
          </a:xfrm>
          <a:solidFill>
            <a:schemeClr val="bg2"/>
          </a:solidFill>
        </p:spPr>
        <p:txBody>
          <a:bodyPr>
            <a:noAutofit/>
          </a:bodyPr>
          <a:lstStyle/>
          <a:p>
            <a:r>
              <a:rPr lang="en-US" sz="3200" b="1" dirty="0" smtClean="0">
                <a:latin typeface="Times New Roman" pitchFamily="18" charset="0"/>
                <a:cs typeface="Times New Roman" pitchFamily="18" charset="0"/>
              </a:rPr>
              <a:t>Intravenous injections </a:t>
            </a:r>
            <a:r>
              <a:rPr lang="en-US" sz="3200" b="1" dirty="0">
                <a:latin typeface="Times New Roman" pitchFamily="18" charset="0"/>
                <a:cs typeface="Times New Roman" pitchFamily="18" charset="0"/>
              </a:rPr>
              <a:t>provide </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the introduction of the drug directly into the bloodstream. </a:t>
            </a:r>
            <a:r>
              <a:rPr lang="en-US" sz="3200" dirty="0">
                <a:latin typeface="Times New Roman" pitchFamily="18" charset="0"/>
                <a:cs typeface="Times New Roman" pitchFamily="18" charset="0"/>
              </a:rPr>
              <a:t>The main condition in this method of administering medicines is strict compliance with the rules of asepsis (washing and treatment of the hands, the skin of the patient, etc.). </a:t>
            </a:r>
            <a:endParaRPr lang="ru-RU" sz="32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439718"/>
          </a:xfrm>
        </p:spPr>
        <p:txBody>
          <a:bodyPr>
            <a:normAutofit fontScale="90000"/>
          </a:bodyPr>
          <a:lstStyle/>
          <a:p>
            <a:r>
              <a:rPr lang="en-US" b="1" dirty="0" smtClean="0">
                <a:latin typeface="Times New Roman" pitchFamily="18" charset="0"/>
                <a:cs typeface="Times New Roman" pitchFamily="18" charset="0"/>
              </a:rPr>
              <a:t>Intravenous injections</a:t>
            </a:r>
            <a:endParaRPr lang="ru-RU" dirty="0"/>
          </a:p>
        </p:txBody>
      </p:sp>
      <p:sp>
        <p:nvSpPr>
          <p:cNvPr id="6" name="Содержимое 5"/>
          <p:cNvSpPr>
            <a:spLocks noGrp="1"/>
          </p:cNvSpPr>
          <p:nvPr>
            <p:ph idx="1"/>
          </p:nvPr>
        </p:nvSpPr>
        <p:spPr>
          <a:xfrm>
            <a:off x="457200" y="785794"/>
            <a:ext cx="8229600" cy="5857916"/>
          </a:xfrm>
          <a:solidFill>
            <a:schemeClr val="bg2"/>
          </a:solidFill>
        </p:spPr>
        <p:txBody>
          <a:bodyPr>
            <a:normAutofit fontScale="92500" lnSpcReduction="20000"/>
          </a:bodyPr>
          <a:lstStyle/>
          <a:p>
            <a:pPr>
              <a:lnSpc>
                <a:spcPct val="120000"/>
              </a:lnSpc>
              <a:spcBef>
                <a:spcPts val="0"/>
              </a:spcBef>
              <a:buNone/>
            </a:pPr>
            <a:r>
              <a:rPr lang="en-US" b="1" dirty="0" smtClean="0">
                <a:latin typeface="Times New Roman" pitchFamily="18" charset="0"/>
                <a:cs typeface="Times New Roman" pitchFamily="18" charset="0"/>
              </a:rPr>
              <a:t>Definition:</a:t>
            </a:r>
            <a:r>
              <a:rPr lang="en-US" dirty="0" smtClean="0">
                <a:latin typeface="Times New Roman" pitchFamily="18" charset="0"/>
                <a:cs typeface="Times New Roman" pitchFamily="18" charset="0"/>
              </a:rPr>
              <a:t>  It is the introduction of a drug in solution form into a vein. Often the amount is not more than 10.ml. at a time. </a:t>
            </a:r>
            <a:endParaRPr lang="ru-RU" dirty="0" smtClean="0">
              <a:latin typeface="Times New Roman" pitchFamily="18" charset="0"/>
              <a:cs typeface="Times New Roman" pitchFamily="18" charset="0"/>
            </a:endParaRPr>
          </a:p>
          <a:p>
            <a:pPr>
              <a:lnSpc>
                <a:spcPct val="120000"/>
              </a:lnSpc>
              <a:spcBef>
                <a:spcPts val="0"/>
              </a:spcBef>
              <a:buNone/>
            </a:pPr>
            <a:r>
              <a:rPr lang="en-US" b="1" dirty="0" smtClean="0">
                <a:latin typeface="Times New Roman" pitchFamily="18" charset="0"/>
                <a:cs typeface="Times New Roman" pitchFamily="18" charset="0"/>
              </a:rPr>
              <a:t>Sites for injection: </a:t>
            </a:r>
            <a:endParaRPr lang="ru-RU" b="1"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1. Dorsal Venous network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2. Dorsal metacarpal Veins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3. Cephalic Veins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4. Radial vein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Ulnar</a:t>
            </a:r>
            <a:r>
              <a:rPr lang="en-US" dirty="0" smtClean="0">
                <a:latin typeface="Times New Roman" pitchFamily="18" charset="0"/>
                <a:cs typeface="Times New Roman" pitchFamily="18" charset="0"/>
              </a:rPr>
              <a:t> vein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6. </a:t>
            </a:r>
            <a:r>
              <a:rPr lang="en-US" dirty="0" err="1" smtClean="0">
                <a:latin typeface="Times New Roman" pitchFamily="18" charset="0"/>
                <a:cs typeface="Times New Roman" pitchFamily="18" charset="0"/>
              </a:rPr>
              <a:t>Baslic</a:t>
            </a:r>
            <a:r>
              <a:rPr lang="en-US" dirty="0" smtClean="0">
                <a:latin typeface="Times New Roman" pitchFamily="18" charset="0"/>
                <a:cs typeface="Times New Roman" pitchFamily="18" charset="0"/>
              </a:rPr>
              <a:t> vein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7. Median </a:t>
            </a:r>
            <a:r>
              <a:rPr lang="en-US" dirty="0" err="1" smtClean="0">
                <a:latin typeface="Times New Roman" pitchFamily="18" charset="0"/>
                <a:cs typeface="Times New Roman" pitchFamily="18" charset="0"/>
              </a:rPr>
              <a:t>cubital</a:t>
            </a:r>
            <a:r>
              <a:rPr lang="en-US" dirty="0" smtClean="0">
                <a:latin typeface="Times New Roman" pitchFamily="18" charset="0"/>
                <a:cs typeface="Times New Roman" pitchFamily="18" charset="0"/>
              </a:rPr>
              <a:t> vein </a:t>
            </a:r>
            <a:endParaRPr lang="ru-RU" dirty="0" smtClean="0">
              <a:latin typeface="Times New Roman" pitchFamily="18" charset="0"/>
              <a:cs typeface="Times New Roman" pitchFamily="18" charset="0"/>
            </a:endParaRPr>
          </a:p>
          <a:p>
            <a:pPr>
              <a:lnSpc>
                <a:spcPct val="120000"/>
              </a:lnSpc>
              <a:spcBef>
                <a:spcPts val="0"/>
              </a:spcBef>
              <a:buNone/>
            </a:pPr>
            <a:r>
              <a:rPr lang="en-US" dirty="0" smtClean="0">
                <a:latin typeface="Times New Roman" pitchFamily="18" charset="0"/>
                <a:cs typeface="Times New Roman" pitchFamily="18" charset="0"/>
              </a:rPr>
              <a:t>8.</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Greater </a:t>
            </a:r>
            <a:r>
              <a:rPr lang="en-US" dirty="0" err="1" smtClean="0">
                <a:latin typeface="Times New Roman" pitchFamily="18" charset="0"/>
                <a:cs typeface="Times New Roman" pitchFamily="18" charset="0"/>
              </a:rPr>
              <a:t>saphenous</a:t>
            </a:r>
            <a:r>
              <a:rPr lang="en-US" dirty="0" smtClean="0">
                <a:latin typeface="Times New Roman" pitchFamily="18" charset="0"/>
                <a:cs typeface="Times New Roman" pitchFamily="18" charset="0"/>
              </a:rPr>
              <a:t> vein </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357166"/>
            <a:ext cx="5000660" cy="5768997"/>
          </a:xfrm>
        </p:spPr>
        <p:txBody>
          <a:bodyPr>
            <a:normAutofit fontScale="92500" lnSpcReduction="10000"/>
          </a:bodyPr>
          <a:lstStyle/>
          <a:p>
            <a:pPr>
              <a:lnSpc>
                <a:spcPct val="110000"/>
              </a:lnSpc>
            </a:pPr>
            <a:r>
              <a:rPr lang="en-US" sz="3500" dirty="0" smtClean="0">
                <a:latin typeface="Times New Roman" pitchFamily="18" charset="0"/>
                <a:cs typeface="Times New Roman" pitchFamily="18" charset="0"/>
              </a:rPr>
              <a:t>Subcutaneous vein of the upper limb - radial and </a:t>
            </a:r>
            <a:r>
              <a:rPr lang="en-US" sz="3500" dirty="0" err="1" smtClean="0">
                <a:latin typeface="Times New Roman" pitchFamily="18" charset="0"/>
                <a:cs typeface="Times New Roman" pitchFamily="18" charset="0"/>
              </a:rPr>
              <a:t>ulnar</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saphenous</a:t>
            </a:r>
            <a:r>
              <a:rPr lang="en-US" sz="3500" dirty="0" smtClean="0">
                <a:latin typeface="Times New Roman" pitchFamily="18" charset="0"/>
                <a:cs typeface="Times New Roman" pitchFamily="18" charset="0"/>
              </a:rPr>
              <a:t> vein. Both these veins, connecting over the entire surface of the upper limb, form lots of compounds, the largest of which - the middle vein of the elbow, most commonly used for </a:t>
            </a:r>
            <a:r>
              <a:rPr lang="en-US" sz="3500" dirty="0" err="1" smtClean="0">
                <a:latin typeface="Times New Roman" pitchFamily="18" charset="0"/>
                <a:cs typeface="Times New Roman" pitchFamily="18" charset="0"/>
              </a:rPr>
              <a:t>venepuncture</a:t>
            </a:r>
            <a:r>
              <a:rPr lang="en-US" sz="3500" dirty="0" smtClean="0">
                <a:latin typeface="Times New Roman" pitchFamily="18" charset="0"/>
                <a:cs typeface="Times New Roman" pitchFamily="18" charset="0"/>
              </a:rPr>
              <a:t>.</a:t>
            </a:r>
            <a:endParaRPr lang="ru-RU" sz="3500"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5286380" y="357166"/>
            <a:ext cx="3500462" cy="5768997"/>
          </a:xfrm>
        </p:spPr>
        <p:txBody>
          <a:bodyPr>
            <a:normAutofit fontScale="92500" lnSpcReduction="10000"/>
          </a:bodyPr>
          <a:lstStyle/>
          <a:p>
            <a:r>
              <a:rPr lang="en-US" dirty="0" smtClean="0">
                <a:latin typeface="Times New Roman" pitchFamily="18" charset="0"/>
                <a:cs typeface="Times New Roman" pitchFamily="18" charset="0"/>
              </a:rPr>
              <a:t>For intravenous injections, the most commonly used veins of the </a:t>
            </a:r>
            <a:r>
              <a:rPr lang="en-US" dirty="0" err="1" smtClean="0">
                <a:latin typeface="Times New Roman" pitchFamily="18" charset="0"/>
                <a:cs typeface="Times New Roman" pitchFamily="18" charset="0"/>
              </a:rPr>
              <a:t>cubital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fossa</a:t>
            </a:r>
            <a:r>
              <a:rPr lang="en-US" dirty="0" smtClean="0">
                <a:latin typeface="Times New Roman" pitchFamily="18" charset="0"/>
                <a:cs typeface="Times New Roman" pitchFamily="18" charset="0"/>
              </a:rPr>
              <a:t>, because they have a large diameter, are relatively superficial and little shifted.</a:t>
            </a:r>
            <a:endParaRPr lang="ru-RU" dirty="0" smtClean="0">
              <a:latin typeface="Times New Roman" pitchFamily="18" charset="0"/>
              <a:cs typeface="Times New Roman" pitchFamily="18" charset="0"/>
            </a:endParaRPr>
          </a:p>
          <a:p>
            <a:endParaRPr lang="ru-RU" dirty="0"/>
          </a:p>
        </p:txBody>
      </p:sp>
      <p:pic>
        <p:nvPicPr>
          <p:cNvPr id="5" name="Picture 2" descr="Image result for ВНУТРИВЕННАЯ ИНЪЕКЦИЯ КАРТИНКИ"/>
          <p:cNvPicPr>
            <a:picLocks noChangeAspect="1" noChangeArrowheads="1"/>
          </p:cNvPicPr>
          <p:nvPr/>
        </p:nvPicPr>
        <p:blipFill>
          <a:blip r:embed="rId2" cstate="print"/>
          <a:srcRect/>
          <a:stretch>
            <a:fillRect/>
          </a:stretch>
        </p:blipFill>
        <p:spPr bwMode="auto">
          <a:xfrm>
            <a:off x="5143505" y="3929067"/>
            <a:ext cx="4000496" cy="292893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85728"/>
            <a:ext cx="4281518" cy="6286544"/>
          </a:xfrm>
        </p:spPr>
        <p:txBody>
          <a:bodyPr>
            <a:normAutofit/>
          </a:bodyPr>
          <a:lstStyle/>
          <a:p>
            <a:r>
              <a:rPr lang="en-US" sz="3200" dirty="0">
                <a:latin typeface="Times New Roman" pitchFamily="18" charset="0"/>
                <a:cs typeface="Times New Roman" pitchFamily="18" charset="0"/>
              </a:rPr>
              <a:t>In infants and young children for </a:t>
            </a:r>
            <a:r>
              <a:rPr lang="en-US" sz="3200" dirty="0" err="1">
                <a:latin typeface="Times New Roman" pitchFamily="18" charset="0"/>
                <a:cs typeface="Times New Roman" pitchFamily="18" charset="0"/>
              </a:rPr>
              <a:t>venipuncture</a:t>
            </a:r>
            <a:r>
              <a:rPr lang="en-US" sz="3200" dirty="0">
                <a:latin typeface="Times New Roman" pitchFamily="18" charset="0"/>
                <a:cs typeface="Times New Roman" pitchFamily="18" charset="0"/>
              </a:rPr>
              <a:t> veins used heads that they have well-defined, as veins of the extremities are very thin and difficult to puncture.</a:t>
            </a:r>
            <a:endParaRPr lang="ru-RU" sz="3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5286380" y="285728"/>
            <a:ext cx="3643338" cy="5840435"/>
          </a:xfrm>
        </p:spPr>
        <p:txBody>
          <a:bodyPr>
            <a:normAutofit/>
          </a:bodyPr>
          <a:lstStyle/>
          <a:p>
            <a:endParaRPr lang="ru-RU" sz="1800" dirty="0"/>
          </a:p>
        </p:txBody>
      </p:sp>
      <p:pic>
        <p:nvPicPr>
          <p:cNvPr id="1028" name="Picture 4" descr="http://lekmed.ru/images/archive/praktik-pediatria/pediatria-31.gif"/>
          <p:cNvPicPr>
            <a:picLocks noChangeAspect="1" noChangeArrowheads="1"/>
          </p:cNvPicPr>
          <p:nvPr/>
        </p:nvPicPr>
        <p:blipFill>
          <a:blip r:embed="rId3"/>
          <a:srcRect/>
          <a:stretch>
            <a:fillRect/>
          </a:stretch>
        </p:blipFill>
        <p:spPr bwMode="auto">
          <a:xfrm>
            <a:off x="3929058" y="3786190"/>
            <a:ext cx="5214942" cy="307181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Syringe</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for Intravenous injections</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solidFill>
            <a:schemeClr val="bg2"/>
          </a:solidFill>
        </p:spPr>
        <p:txBody>
          <a:bodyPr/>
          <a:lstStyle/>
          <a:p>
            <a:r>
              <a:rPr lang="en-US" dirty="0" smtClean="0">
                <a:latin typeface="Times New Roman" pitchFamily="18" charset="0"/>
                <a:cs typeface="Times New Roman" pitchFamily="18" charset="0"/>
              </a:rPr>
              <a:t>The volume of the used syringe – 10 ml, 20 ml</a:t>
            </a:r>
          </a:p>
          <a:p>
            <a:r>
              <a:rPr lang="en-US" dirty="0" smtClean="0">
                <a:latin typeface="Times New Roman" pitchFamily="18" charset="0"/>
                <a:cs typeface="Times New Roman" pitchFamily="18" charset="0"/>
              </a:rPr>
              <a:t>Needle - </a:t>
            </a:r>
            <a:r>
              <a:rPr lang="ru-RU" dirty="0" smtClean="0"/>
              <a:t>40 </a:t>
            </a:r>
            <a:r>
              <a:rPr lang="en-US" dirty="0" smtClean="0"/>
              <a:t>mm</a:t>
            </a:r>
            <a:endParaRPr lang="ru-RU" dirty="0">
              <a:latin typeface="Times New Roman" pitchFamily="18" charset="0"/>
              <a:cs typeface="Times New Roman" pitchFamily="18" charset="0"/>
            </a:endParaRPr>
          </a:p>
        </p:txBody>
      </p:sp>
      <p:pic>
        <p:nvPicPr>
          <p:cNvPr id="155656" name="Picture 8" descr="http://www.vetlek.ru/img/shop/items/fs_00001703.jpg"/>
          <p:cNvPicPr>
            <a:picLocks noChangeAspect="1" noChangeArrowheads="1"/>
          </p:cNvPicPr>
          <p:nvPr/>
        </p:nvPicPr>
        <p:blipFill>
          <a:blip r:embed="rId2"/>
          <a:srcRect/>
          <a:stretch>
            <a:fillRect/>
          </a:stretch>
        </p:blipFill>
        <p:spPr bwMode="auto">
          <a:xfrm>
            <a:off x="4381500" y="2928934"/>
            <a:ext cx="4762500" cy="1857376"/>
          </a:xfrm>
          <a:prstGeom prst="rect">
            <a:avLst/>
          </a:prstGeom>
          <a:noFill/>
        </p:spPr>
      </p:pic>
      <p:pic>
        <p:nvPicPr>
          <p:cNvPr id="167938" name="Picture 2" descr="http://klinmed.ru/wp-content/uploads/2015/07/45.-%D0%A8%D0%BF%D1%80%D0%B8%D1%86-%D0%A1%D1%82%D0%B5%D1%80%D0%B8%D0%BD-20-%D0%BC%D0%BB-%D0%B4%D0%B2%D1%83%D1%85%D0%BA%D0%BE%D0%BC%D0%BF%D0%BD%D0%B5%D0%BD%D1%82%D0%BD%D1%8B%D0%B9-%D0%BE%D0%B4%D0%BD%D0%BE%D1%80%D0%B0%D0%B7%D0%BE%D0%B2%D1%8B%D0%B9-%D1%81-%D0%B8%D0%B3%D0%BB%D0%BE%D0%B9-08x40-%D0%BC%D0%BC-21-G.jpg"/>
          <p:cNvPicPr>
            <a:picLocks noChangeAspect="1" noChangeArrowheads="1"/>
          </p:cNvPicPr>
          <p:nvPr/>
        </p:nvPicPr>
        <p:blipFill>
          <a:blip r:embed="rId3"/>
          <a:srcRect/>
          <a:stretch>
            <a:fillRect/>
          </a:stretch>
        </p:blipFill>
        <p:spPr bwMode="auto">
          <a:xfrm>
            <a:off x="0" y="4500570"/>
            <a:ext cx="4071934" cy="235743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00042"/>
          </a:xfrm>
        </p:spPr>
        <p:txBody>
          <a:bodyPr>
            <a:normAutofit fontScale="90000"/>
          </a:bodyPr>
          <a:lstStyle/>
          <a:p>
            <a:r>
              <a:rPr lang="en-US" sz="2000" b="1" dirty="0" smtClean="0">
                <a:latin typeface="Times New Roman" pitchFamily="18" charset="0"/>
                <a:cs typeface="Times New Roman" pitchFamily="18" charset="0"/>
              </a:rPr>
              <a:t>Intravenous injections</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357166"/>
            <a:ext cx="8715436" cy="6357982"/>
          </a:xfrm>
        </p:spPr>
        <p:txBody>
          <a:bodyPr>
            <a:normAutofit fontScale="25000" lnSpcReduction="20000"/>
          </a:bodyPr>
          <a:lstStyle/>
          <a:p>
            <a:pPr>
              <a:lnSpc>
                <a:spcPct val="120000"/>
              </a:lnSpc>
              <a:spcBef>
                <a:spcPts val="0"/>
              </a:spcBef>
              <a:buNone/>
            </a:pPr>
            <a:r>
              <a:rPr lang="en-US" sz="4000" b="1" dirty="0" smtClean="0">
                <a:latin typeface="Times New Roman" pitchFamily="18" charset="0"/>
                <a:cs typeface="Times New Roman" pitchFamily="18" charset="0"/>
              </a:rPr>
              <a:t>Definition:</a:t>
            </a:r>
            <a:r>
              <a:rPr lang="en-US" sz="4000" dirty="0" smtClean="0">
                <a:latin typeface="Times New Roman" pitchFamily="18" charset="0"/>
                <a:cs typeface="Times New Roman" pitchFamily="18" charset="0"/>
              </a:rPr>
              <a:t>  It is the introduction of a drug in solution form into a vein. Often the amount is not more than 10.ml. at a time. </a:t>
            </a:r>
            <a:endParaRPr lang="ru-RU" sz="4000" dirty="0" smtClean="0">
              <a:latin typeface="Times New Roman" pitchFamily="18" charset="0"/>
              <a:cs typeface="Times New Roman" pitchFamily="18" charset="0"/>
            </a:endParaRPr>
          </a:p>
          <a:p>
            <a:pPr>
              <a:lnSpc>
                <a:spcPct val="120000"/>
              </a:lnSpc>
              <a:spcBef>
                <a:spcPts val="0"/>
              </a:spcBef>
              <a:buNone/>
            </a:pPr>
            <a:r>
              <a:rPr lang="en-US" sz="4000" b="1" dirty="0" smtClean="0">
                <a:latin typeface="Times New Roman" pitchFamily="18" charset="0"/>
                <a:cs typeface="Times New Roman" pitchFamily="18" charset="0"/>
              </a:rPr>
              <a:t>Sites for injection: </a:t>
            </a:r>
            <a:r>
              <a:rPr lang="en-US" sz="4000" dirty="0" smtClean="0">
                <a:latin typeface="Times New Roman" pitchFamily="18" charset="0"/>
                <a:cs typeface="Times New Roman" pitchFamily="18" charset="0"/>
              </a:rPr>
              <a:t>1. Dorsal Venous network 2. Dorsal metacarpal Veins 3. Cephalic Veins 4. Radial vein 5. </a:t>
            </a:r>
            <a:r>
              <a:rPr lang="en-US" sz="4000" dirty="0" err="1" smtClean="0">
                <a:latin typeface="Times New Roman" pitchFamily="18" charset="0"/>
                <a:cs typeface="Times New Roman" pitchFamily="18" charset="0"/>
              </a:rPr>
              <a:t>Ulnar</a:t>
            </a:r>
            <a:r>
              <a:rPr lang="en-US" sz="4000" dirty="0" smtClean="0">
                <a:latin typeface="Times New Roman" pitchFamily="18" charset="0"/>
                <a:cs typeface="Times New Roman" pitchFamily="18" charset="0"/>
              </a:rPr>
              <a:t> vein 6. </a:t>
            </a:r>
            <a:r>
              <a:rPr lang="en-US" sz="4000" dirty="0" err="1" smtClean="0">
                <a:latin typeface="Times New Roman" pitchFamily="18" charset="0"/>
                <a:cs typeface="Times New Roman" pitchFamily="18" charset="0"/>
              </a:rPr>
              <a:t>Baslic</a:t>
            </a:r>
            <a:r>
              <a:rPr lang="en-US" sz="4000" dirty="0" smtClean="0">
                <a:latin typeface="Times New Roman" pitchFamily="18" charset="0"/>
                <a:cs typeface="Times New Roman" pitchFamily="18" charset="0"/>
              </a:rPr>
              <a:t> vein 7. Median </a:t>
            </a:r>
            <a:r>
              <a:rPr lang="en-US" sz="4000" dirty="0" err="1" smtClean="0">
                <a:latin typeface="Times New Roman" pitchFamily="18" charset="0"/>
                <a:cs typeface="Times New Roman" pitchFamily="18" charset="0"/>
              </a:rPr>
              <a:t>cubital</a:t>
            </a:r>
            <a:r>
              <a:rPr lang="en-US" sz="4000" dirty="0" smtClean="0">
                <a:latin typeface="Times New Roman" pitchFamily="18" charset="0"/>
                <a:cs typeface="Times New Roman" pitchFamily="18" charset="0"/>
              </a:rPr>
              <a:t> vein 8.  Greater </a:t>
            </a:r>
            <a:r>
              <a:rPr lang="en-US" sz="4000" dirty="0" err="1" smtClean="0">
                <a:latin typeface="Times New Roman" pitchFamily="18" charset="0"/>
                <a:cs typeface="Times New Roman" pitchFamily="18" charset="0"/>
              </a:rPr>
              <a:t>saphenous</a:t>
            </a:r>
            <a:r>
              <a:rPr lang="en-US" sz="4000" dirty="0" smtClean="0">
                <a:latin typeface="Times New Roman" pitchFamily="18" charset="0"/>
                <a:cs typeface="Times New Roman" pitchFamily="18" charset="0"/>
              </a:rPr>
              <a:t> vein </a:t>
            </a:r>
            <a:endParaRPr lang="ru-RU" sz="4000" dirty="0" smtClean="0">
              <a:latin typeface="Times New Roman" pitchFamily="18" charset="0"/>
              <a:cs typeface="Times New Roman" pitchFamily="18" charset="0"/>
            </a:endParaRPr>
          </a:p>
          <a:p>
            <a:pPr>
              <a:lnSpc>
                <a:spcPct val="120000"/>
              </a:lnSpc>
              <a:spcBef>
                <a:spcPts val="0"/>
              </a:spcBef>
              <a:buNone/>
            </a:pPr>
            <a:r>
              <a:rPr lang="en-US" sz="4000" b="1" dirty="0" smtClean="0">
                <a:latin typeface="Times New Roman" pitchFamily="18" charset="0"/>
                <a:cs typeface="Times New Roman" pitchFamily="18" charset="0"/>
              </a:rPr>
              <a:t>Purpose </a:t>
            </a:r>
            <a:endParaRPr lang="ru-RU" sz="4000" dirty="0" smtClean="0">
              <a:latin typeface="Times New Roman" pitchFamily="18" charset="0"/>
              <a:cs typeface="Times New Roman" pitchFamily="18" charset="0"/>
            </a:endParaRPr>
          </a:p>
          <a:p>
            <a:pPr>
              <a:lnSpc>
                <a:spcPct val="120000"/>
              </a:lnSpc>
              <a:spcBef>
                <a:spcPts val="0"/>
              </a:spcBef>
            </a:pPr>
            <a:r>
              <a:rPr lang="en-US" sz="4000" dirty="0" smtClean="0">
                <a:latin typeface="Times New Roman" pitchFamily="18" charset="0"/>
                <a:cs typeface="Times New Roman" pitchFamily="18" charset="0"/>
              </a:rPr>
              <a:t>When the given drug is irritating to the body tissue if given through other routes. </a:t>
            </a:r>
            <a:endParaRPr lang="ru-RU" sz="4000" dirty="0" smtClean="0">
              <a:latin typeface="Times New Roman" pitchFamily="18" charset="0"/>
              <a:cs typeface="Times New Roman" pitchFamily="18" charset="0"/>
            </a:endParaRPr>
          </a:p>
          <a:p>
            <a:pPr>
              <a:lnSpc>
                <a:spcPct val="120000"/>
              </a:lnSpc>
              <a:spcBef>
                <a:spcPts val="0"/>
              </a:spcBef>
            </a:pPr>
            <a:r>
              <a:rPr lang="en-US" sz="4000" dirty="0" smtClean="0">
                <a:latin typeface="Times New Roman" pitchFamily="18" charset="0"/>
                <a:cs typeface="Times New Roman" pitchFamily="18" charset="0"/>
              </a:rPr>
              <a:t>When quick action is desired. </a:t>
            </a:r>
            <a:endParaRPr lang="ru-RU" sz="4000" dirty="0" smtClean="0">
              <a:latin typeface="Times New Roman" pitchFamily="18" charset="0"/>
              <a:cs typeface="Times New Roman" pitchFamily="18" charset="0"/>
            </a:endParaRPr>
          </a:p>
          <a:p>
            <a:pPr>
              <a:lnSpc>
                <a:spcPct val="120000"/>
              </a:lnSpc>
              <a:spcBef>
                <a:spcPts val="0"/>
              </a:spcBef>
            </a:pPr>
            <a:r>
              <a:rPr lang="en-US" sz="4000" dirty="0" smtClean="0">
                <a:latin typeface="Times New Roman" pitchFamily="18" charset="0"/>
                <a:cs typeface="Times New Roman" pitchFamily="18" charset="0"/>
              </a:rPr>
              <a:t>When it is particularly desirable to eliminate the variability of absorption.</a:t>
            </a:r>
            <a:endParaRPr lang="ru-RU" sz="4000" dirty="0" smtClean="0">
              <a:latin typeface="Times New Roman" pitchFamily="18" charset="0"/>
              <a:cs typeface="Times New Roman" pitchFamily="18" charset="0"/>
            </a:endParaRPr>
          </a:p>
          <a:p>
            <a:pPr>
              <a:lnSpc>
                <a:spcPct val="120000"/>
              </a:lnSpc>
              <a:spcBef>
                <a:spcPts val="0"/>
              </a:spcBef>
            </a:pPr>
            <a:r>
              <a:rPr lang="en-US" sz="4000" dirty="0" smtClean="0">
                <a:latin typeface="Times New Roman" pitchFamily="18" charset="0"/>
                <a:cs typeface="Times New Roman" pitchFamily="18" charset="0"/>
              </a:rPr>
              <a:t>When blood drawing is needed (exsanguinations) </a:t>
            </a:r>
            <a:endParaRPr lang="ru-RU" sz="4000" dirty="0" smtClean="0">
              <a:latin typeface="Times New Roman" pitchFamily="18" charset="0"/>
              <a:cs typeface="Times New Roman" pitchFamily="18" charset="0"/>
            </a:endParaRPr>
          </a:p>
          <a:p>
            <a:pPr>
              <a:lnSpc>
                <a:spcPct val="120000"/>
              </a:lnSpc>
              <a:spcBef>
                <a:spcPts val="0"/>
              </a:spcBef>
              <a:buNone/>
            </a:pPr>
            <a:r>
              <a:rPr lang="en-US" sz="4000" b="1" dirty="0" smtClean="0">
                <a:latin typeface="Times New Roman" pitchFamily="18" charset="0"/>
                <a:cs typeface="Times New Roman" pitchFamily="18" charset="0"/>
              </a:rPr>
              <a:t>Equipment.</a:t>
            </a:r>
            <a:r>
              <a:rPr lang="en-US" sz="4000" dirty="0" smtClean="0">
                <a:latin typeface="Times New Roman" pitchFamily="18" charset="0"/>
                <a:cs typeface="Times New Roman" pitchFamily="18" charset="0"/>
              </a:rPr>
              <a:t> Sterile: disposable syringes with a medicine (a volume of 10-20 ml), 2 needles length  </a:t>
            </a:r>
            <a:r>
              <a:rPr lang="ru-RU" sz="4000" dirty="0" smtClean="0">
                <a:latin typeface="Times New Roman" pitchFamily="18" charset="0"/>
                <a:cs typeface="Times New Roman" pitchFamily="18" charset="0"/>
              </a:rPr>
              <a:t>4</a:t>
            </a:r>
            <a:r>
              <a:rPr lang="en-US" sz="4000" dirty="0" smtClean="0">
                <a:latin typeface="Times New Roman" pitchFamily="18" charset="0"/>
                <a:cs typeface="Times New Roman" pitchFamily="18" charset="0"/>
              </a:rPr>
              <a:t>0 mm,</a:t>
            </a:r>
            <a:r>
              <a:rPr lang="ru-RU"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tray, 4 napkins or 4 cotton swabs (balls). Antiseptic for processing of injection’s field (70% spirit), venous tourniquet, oilcloth pillow, bandage, gloves, container for disinfection </a:t>
            </a:r>
            <a:r>
              <a:rPr lang="ru-RU"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disposal of used material (waste class A, </a:t>
            </a:r>
            <a:r>
              <a:rPr lang="ru-RU" sz="4000" dirty="0" smtClean="0">
                <a:latin typeface="Times New Roman" pitchFamily="18" charset="0"/>
                <a:cs typeface="Times New Roman" pitchFamily="18" charset="0"/>
              </a:rPr>
              <a:t>Б</a:t>
            </a:r>
            <a:r>
              <a:rPr lang="en-US"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pPr>
              <a:lnSpc>
                <a:spcPct val="120000"/>
              </a:lnSpc>
              <a:spcBef>
                <a:spcPts val="0"/>
              </a:spcBef>
              <a:buNone/>
            </a:pPr>
            <a:r>
              <a:rPr lang="en-US" sz="4000" b="1" dirty="0" smtClean="0">
                <a:latin typeface="Times New Roman" pitchFamily="18" charset="0"/>
                <a:cs typeface="Times New Roman" pitchFamily="18" charset="0"/>
              </a:rPr>
              <a:t>Algorithm of actions:</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Prepare the equipment. Preparation medicines (take out from an </a:t>
            </a:r>
            <a:r>
              <a:rPr lang="en-US" sz="4000" dirty="0" err="1" smtClean="0">
                <a:latin typeface="Times New Roman" pitchFamily="18" charset="0"/>
                <a:cs typeface="Times New Roman" pitchFamily="18" charset="0"/>
              </a:rPr>
              <a:t>ampule</a:t>
            </a:r>
            <a:r>
              <a:rPr lang="en-US"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pPr marL="74295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Identify the patient: Check the room number etc. Call the patient by name in a questioning manner. Ask the patient to repeat the name. Ask someone who knows the patient.</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Explain to the patient the purpose and procedure course. Obtain patient's consent. </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Be convinced in the absence of allergy on medicines.</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Offer to the patient to take a comfortable position. Choose the site of injection. When performing injection in the area of </a:t>
            </a:r>
            <a:r>
              <a:rPr lang="en-US" sz="4000" dirty="0" err="1" smtClean="0">
                <a:latin typeface="Times New Roman" pitchFamily="18" charset="0"/>
                <a:cs typeface="Times New Roman" pitchFamily="18" charset="0"/>
              </a:rPr>
              <a:t>cubital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fossa</a:t>
            </a:r>
            <a:r>
              <a:rPr lang="en-US" sz="4000" dirty="0" smtClean="0">
                <a:latin typeface="Times New Roman" pitchFamily="18" charset="0"/>
                <a:cs typeface="Times New Roman" pitchFamily="18" charset="0"/>
              </a:rPr>
              <a:t> - offer to the patient to straighten the arm at the elbow maximally.</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Put under the patient's elbow oilcloth pillow. Place oilcloth and towel under his arm (to protect the bed linen) if a nurse makes an injection into the ward.</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Expose the arm and apply venous tourniquet (on a shirt or a diaper) on the lower one third of the arm that the radial pulse is palpated. </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Ask the patient</a:t>
            </a:r>
            <a:r>
              <a:rPr lang="ru-RU"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To open and close his fist</a:t>
            </a:r>
            <a:r>
              <a:rPr lang="ru-RU"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Palpate the vein.</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Clean the skin (a large area) with first cotton ball moistened by antiseptic in one direction (put in class </a:t>
            </a:r>
            <a:r>
              <a:rPr lang="ru-RU" sz="4000" dirty="0" smtClean="0">
                <a:latin typeface="Times New Roman" pitchFamily="18" charset="0"/>
                <a:cs typeface="Times New Roman" pitchFamily="18" charset="0"/>
              </a:rPr>
              <a:t>Б</a:t>
            </a:r>
            <a:r>
              <a:rPr lang="en-US" sz="4000" dirty="0" smtClean="0">
                <a:latin typeface="Times New Roman" pitchFamily="18" charset="0"/>
                <a:cs typeface="Times New Roman" pitchFamily="18" charset="0"/>
              </a:rPr>
              <a:t> waste).</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Clean the skin (a small area - site of injection) with second cotton ball moistened by antiseptic in one direction (put in class </a:t>
            </a:r>
            <a:r>
              <a:rPr lang="ru-RU" sz="4000" dirty="0" smtClean="0">
                <a:latin typeface="Times New Roman" pitchFamily="18" charset="0"/>
                <a:cs typeface="Times New Roman" pitchFamily="18" charset="0"/>
              </a:rPr>
              <a:t>Б</a:t>
            </a:r>
            <a:r>
              <a:rPr lang="en-US" sz="4000" dirty="0" smtClean="0">
                <a:latin typeface="Times New Roman" pitchFamily="18" charset="0"/>
                <a:cs typeface="Times New Roman" pitchFamily="18" charset="0"/>
              </a:rPr>
              <a:t> waste). </a:t>
            </a:r>
            <a:endParaRPr lang="ru-RU" sz="4000" dirty="0" smtClean="0">
              <a:latin typeface="Times New Roman" pitchFamily="18" charset="0"/>
              <a:cs typeface="Times New Roman" pitchFamily="18" charset="0"/>
            </a:endParaRPr>
          </a:p>
          <a:p>
            <a:pPr marL="74295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Third cotton ball is pressed to the palm with little finger.</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Take the syringe in the right hand (dominant hand) holding the needle's </a:t>
            </a:r>
            <a:r>
              <a:rPr lang="en-US" sz="4000" dirty="0" err="1" smtClean="0">
                <a:latin typeface="Times New Roman" pitchFamily="18" charset="0"/>
                <a:cs typeface="Times New Roman" pitchFamily="18" charset="0"/>
              </a:rPr>
              <a:t>cannula</a:t>
            </a:r>
            <a:r>
              <a:rPr lang="en-US" sz="4000" dirty="0" smtClean="0">
                <a:latin typeface="Times New Roman" pitchFamily="18" charset="0"/>
                <a:cs typeface="Times New Roman" pitchFamily="18" charset="0"/>
              </a:rPr>
              <a:t> by forefinger.</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Remove cap. Put them in the container for waste class</a:t>
            </a:r>
            <a:r>
              <a:rPr lang="ru-RU" sz="4000" dirty="0" smtClean="0">
                <a:latin typeface="Times New Roman" pitchFamily="18" charset="0"/>
                <a:cs typeface="Times New Roman" pitchFamily="18" charset="0"/>
              </a:rPr>
              <a:t> Б</a:t>
            </a:r>
            <a:r>
              <a:rPr lang="en-US"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Fixing the vein with thumb.</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Hold the needle bevel up. </a:t>
            </a:r>
            <a:r>
              <a:rPr lang="en-US" sz="4000" dirty="0" err="1" smtClean="0">
                <a:latin typeface="Times New Roman" pitchFamily="18" charset="0"/>
                <a:cs typeface="Times New Roman" pitchFamily="18" charset="0"/>
              </a:rPr>
              <a:t>Parallely</a:t>
            </a:r>
            <a:r>
              <a:rPr lang="en-US" sz="4000" dirty="0" smtClean="0">
                <a:latin typeface="Times New Roman" pitchFamily="18" charset="0"/>
                <a:cs typeface="Times New Roman" pitchFamily="18" charset="0"/>
              </a:rPr>
              <a:t> to the skin, puncture a vein, then insert the needle into the vein at an angle of 15° (on 1/2 length of the needle).</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Perform</a:t>
            </a:r>
            <a:r>
              <a:rPr lang="ru-RU"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the aspiration test</a:t>
            </a:r>
            <a:r>
              <a:rPr lang="ru-RU"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Place the fingers of </a:t>
            </a:r>
            <a:r>
              <a:rPr lang="ru-RU"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left hand on the piston of the syringe. Draw back the piston (plunger) to check whether you are in the vein or not. (Blood return should be seen if you are in the vein). Once you</a:t>
            </a:r>
            <a:r>
              <a:rPr lang="ru-RU"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 know that you are in the vein, release the tourniquet.</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Again draw back the piston to check whether you are in the vein or not. </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Inject the drug slowly.</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After injecting remove the needle, pressing the third cotton antiseptic ball with to the site of injection.</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Apply pressure over the injection site after removing the needle to prevent bleeding. Tell patient to flex his elbow. </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Watch the patient for few minutes before leaving him.</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Take off the gloves and put them in the container for waste class </a:t>
            </a:r>
            <a:r>
              <a:rPr lang="ru-RU" sz="4000" dirty="0" smtClean="0">
                <a:latin typeface="Times New Roman" pitchFamily="18" charset="0"/>
                <a:cs typeface="Times New Roman" pitchFamily="18" charset="0"/>
              </a:rPr>
              <a:t>Б</a:t>
            </a:r>
            <a:r>
              <a:rPr lang="en-US"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Wash hands hygienic way.</a:t>
            </a:r>
            <a:endParaRPr lang="ru-RU" sz="4000" dirty="0" smtClean="0">
              <a:latin typeface="Times New Roman" pitchFamily="18" charset="0"/>
              <a:cs typeface="Times New Roman" pitchFamily="18" charset="0"/>
            </a:endParaRPr>
          </a:p>
          <a:p>
            <a:pPr marL="742950" lvl="0" indent="-742950">
              <a:lnSpc>
                <a:spcPct val="120000"/>
              </a:lnSpc>
              <a:spcBef>
                <a:spcPts val="0"/>
              </a:spcBef>
              <a:buFont typeface="+mj-lt"/>
              <a:buAutoNum type="arabicPeriod"/>
            </a:pPr>
            <a:r>
              <a:rPr lang="en-US" sz="4000" dirty="0" smtClean="0">
                <a:latin typeface="Times New Roman" pitchFamily="18" charset="0"/>
                <a:cs typeface="Times New Roman" pitchFamily="18" charset="0"/>
              </a:rPr>
              <a:t>Make a record of results in a medical documentation. </a:t>
            </a:r>
            <a:endParaRPr lang="ru-RU" sz="4000" dirty="0" smtClean="0">
              <a:latin typeface="Times New Roman" pitchFamily="18" charset="0"/>
              <a:cs typeface="Times New Roman" pitchFamily="18" charset="0"/>
            </a:endParaRPr>
          </a:p>
          <a:p>
            <a:pPr marL="514350" indent="-514350">
              <a:buFont typeface="+mj-lt"/>
              <a:buAutoNum type="arabicPeriod"/>
            </a:pP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5" name="Picture 12" descr="http://voenchel.ru/uploads/posts/2016-01/1453705313_1.jpg"/>
          <p:cNvPicPr>
            <a:picLocks noChangeAspect="1" noChangeArrowheads="1"/>
          </p:cNvPicPr>
          <p:nvPr/>
        </p:nvPicPr>
        <p:blipFill>
          <a:blip r:embed="rId2" cstate="print"/>
          <a:srcRect/>
          <a:stretch>
            <a:fillRect/>
          </a:stretch>
        </p:blipFill>
        <p:spPr bwMode="auto">
          <a:xfrm>
            <a:off x="0" y="500042"/>
            <a:ext cx="9144000" cy="635795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152400"/>
            <a:ext cx="8929718" cy="6491310"/>
          </a:xfrm>
          <a:solidFill>
            <a:schemeClr val="bg2"/>
          </a:solidFill>
        </p:spPr>
        <p:txBody>
          <a:bodyPr>
            <a:noAutofit/>
          </a:bodyPr>
          <a:lstStyle/>
          <a:p>
            <a:pPr>
              <a:buNone/>
            </a:pPr>
            <a:r>
              <a:rPr lang="en-US" b="1" dirty="0">
                <a:latin typeface="Times New Roman" pitchFamily="18" charset="0"/>
                <a:cs typeface="Times New Roman" pitchFamily="18" charset="0"/>
              </a:rPr>
              <a:t>Factors complicating </a:t>
            </a:r>
            <a:r>
              <a:rPr lang="en-US" b="1" dirty="0" smtClean="0">
                <a:latin typeface="Times New Roman" pitchFamily="18" charset="0"/>
                <a:cs typeface="Times New Roman" pitchFamily="18" charset="0"/>
              </a:rPr>
              <a:t>intravenous injection:</a:t>
            </a:r>
            <a:endParaRPr lang="ru-RU"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excitement </a:t>
            </a:r>
            <a:r>
              <a:rPr lang="en-US" dirty="0">
                <a:latin typeface="Times New Roman" pitchFamily="18" charset="0"/>
                <a:cs typeface="Times New Roman" pitchFamily="18" charset="0"/>
              </a:rPr>
              <a:t>and fear of the patient;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cold</a:t>
            </a:r>
            <a:r>
              <a:rPr lang="en-US"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re-puncture</a:t>
            </a:r>
            <a:r>
              <a:rPr lang="en-US"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veins </a:t>
            </a:r>
            <a:r>
              <a:rPr lang="en-US" dirty="0">
                <a:latin typeface="Times New Roman" pitchFamily="18" charset="0"/>
                <a:cs typeface="Times New Roman" pitchFamily="18" charset="0"/>
              </a:rPr>
              <a:t>sclerotic changes in patients of elderly and senile age;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thin </a:t>
            </a:r>
            <a:r>
              <a:rPr lang="en-US" dirty="0">
                <a:latin typeface="Times New Roman" pitchFamily="18" charset="0"/>
                <a:cs typeface="Times New Roman" pitchFamily="18" charset="0"/>
              </a:rPr>
              <a:t>veins ( women and children);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"floating" </a:t>
            </a:r>
            <a:r>
              <a:rPr lang="en-US" dirty="0" smtClean="0">
                <a:latin typeface="Times New Roman" pitchFamily="18" charset="0"/>
                <a:cs typeface="Times New Roman" pitchFamily="18" charset="0"/>
              </a:rPr>
              <a:t>veins;</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dehydration</a:t>
            </a:r>
            <a:r>
              <a:rPr lang="en-US"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Shock</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low blood pressure</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long-term </a:t>
            </a:r>
            <a:r>
              <a:rPr lang="en-US" dirty="0">
                <a:latin typeface="Times New Roman" pitchFamily="18" charset="0"/>
                <a:cs typeface="Times New Roman" pitchFamily="18" charset="0"/>
              </a:rPr>
              <a:t>use of </a:t>
            </a:r>
            <a:r>
              <a:rPr lang="en-US" dirty="0" smtClean="0">
                <a:latin typeface="Times New Roman" pitchFamily="18" charset="0"/>
                <a:cs typeface="Times New Roman" pitchFamily="18" charset="0"/>
              </a:rPr>
              <a:t>steroids;</a:t>
            </a:r>
            <a:endParaRPr lang="ru-RU"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cachexia</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4282" y="1785926"/>
            <a:ext cx="8715436" cy="4340237"/>
          </a:xfrm>
          <a:solidFill>
            <a:schemeClr val="bg2"/>
          </a:solidFill>
        </p:spPr>
        <p:txBody>
          <a:bodyPr>
            <a:noAutofit/>
          </a:bodyPr>
          <a:lstStyle/>
          <a:p>
            <a:pPr>
              <a:buNone/>
            </a:pPr>
            <a:r>
              <a:rPr lang="en-US" sz="3200" b="1" dirty="0" smtClean="0">
                <a:latin typeface="Times New Roman" pitchFamily="18" charset="0"/>
                <a:cs typeface="Times New Roman" pitchFamily="18" charset="0"/>
              </a:rPr>
              <a:t>Advantage of external administration:</a:t>
            </a:r>
          </a:p>
          <a:p>
            <a:pPr>
              <a:buNone/>
            </a:pPr>
            <a:r>
              <a:rPr lang="en-US" sz="3200" dirty="0" smtClean="0">
                <a:latin typeface="Times New Roman" pitchFamily="18" charset="0"/>
                <a:cs typeface="Times New Roman" pitchFamily="18" charset="0"/>
              </a:rPr>
              <a:t>- Ease of use </a:t>
            </a:r>
          </a:p>
          <a:p>
            <a:pPr>
              <a:buNone/>
            </a:pPr>
            <a:r>
              <a:rPr lang="en-US" sz="3200" dirty="0" smtClean="0">
                <a:latin typeface="Times New Roman" pitchFamily="18" charset="0"/>
                <a:cs typeface="Times New Roman" pitchFamily="18" charset="0"/>
              </a:rPr>
              <a:t>- Direct effect on lesion focus</a:t>
            </a:r>
          </a:p>
          <a:p>
            <a:pPr>
              <a:buNone/>
            </a:pPr>
            <a:r>
              <a:rPr lang="en-US" sz="3200" dirty="0" smtClean="0">
                <a:latin typeface="Times New Roman" pitchFamily="18" charset="0"/>
                <a:cs typeface="Times New Roman" pitchFamily="18" charset="0"/>
              </a:rPr>
              <a:t>- Reduced side effects</a:t>
            </a:r>
            <a:endParaRPr lang="ru-RU"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Disadvantages of external administration:</a:t>
            </a:r>
          </a:p>
          <a:p>
            <a:pPr>
              <a:buNone/>
            </a:pPr>
            <a:r>
              <a:rPr lang="en-US" sz="3200" dirty="0" smtClean="0">
                <a:latin typeface="Times New Roman" pitchFamily="18" charset="0"/>
                <a:cs typeface="Times New Roman" pitchFamily="18" charset="0"/>
              </a:rPr>
              <a:t>- only for local effect.</a:t>
            </a:r>
            <a:endParaRPr lang="ru-RU" sz="3200" dirty="0" smtClean="0">
              <a:latin typeface="Times New Roman" pitchFamily="18" charset="0"/>
              <a:cs typeface="Times New Roman" pitchFamily="18" charset="0"/>
            </a:endParaRPr>
          </a:p>
          <a:p>
            <a:pPr>
              <a:buNone/>
            </a:pPr>
            <a:endParaRPr lang="ru-RU" sz="3200" dirty="0">
              <a:latin typeface="Times New Roman" pitchFamily="18" charset="0"/>
              <a:cs typeface="Times New Roman" pitchFamily="18" charset="0"/>
            </a:endParaRPr>
          </a:p>
        </p:txBody>
      </p:sp>
      <p:sp>
        <p:nvSpPr>
          <p:cNvPr id="4" name="Прямоугольник 3"/>
          <p:cNvSpPr/>
          <p:nvPr/>
        </p:nvSpPr>
        <p:spPr>
          <a:xfrm>
            <a:off x="571473" y="357166"/>
            <a:ext cx="8286808" cy="830997"/>
          </a:xfrm>
          <a:prstGeom prst="rect">
            <a:avLst/>
          </a:prstGeom>
        </p:spPr>
        <p:txBody>
          <a:bodyPr wrap="square">
            <a:spAutoFit/>
          </a:bodyPr>
          <a:lstStyle/>
          <a:p>
            <a:r>
              <a:rPr lang="en-US" sz="2400" b="1" dirty="0" smtClean="0">
                <a:latin typeface="Times New Roman" pitchFamily="18" charset="0"/>
                <a:cs typeface="Times New Roman" pitchFamily="18" charset="0"/>
              </a:rPr>
              <a:t>External  administration </a:t>
            </a:r>
            <a:r>
              <a:rPr lang="en-US" sz="2400" dirty="0" smtClean="0">
                <a:latin typeface="Times New Roman" pitchFamily="18" charset="0"/>
                <a:cs typeface="Times New Roman" pitchFamily="18" charset="0"/>
              </a:rPr>
              <a:t>– is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the use of drugs to the skin and mucous membranes</a:t>
            </a: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5082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214290"/>
            <a:ext cx="8392446" cy="6383062"/>
          </a:xfrm>
          <a:solidFill>
            <a:schemeClr val="bg2"/>
          </a:solidFill>
        </p:spPr>
        <p:txBody>
          <a:bodyPr>
            <a:normAutofit fontScale="77500" lnSpcReduction="20000"/>
          </a:bodyPr>
          <a:lstStyle/>
          <a:p>
            <a:pPr>
              <a:lnSpc>
                <a:spcPct val="120000"/>
              </a:lnSpc>
              <a:spcBef>
                <a:spcPts val="600"/>
              </a:spcBef>
              <a:buNone/>
            </a:pPr>
            <a:r>
              <a:rPr lang="en-US" sz="4600" b="1" dirty="0" err="1" smtClean="0">
                <a:latin typeface="Times New Roman" pitchFamily="18" charset="0"/>
                <a:cs typeface="Times New Roman" pitchFamily="18" charset="0"/>
              </a:rPr>
              <a:t>Enteral</a:t>
            </a:r>
            <a:r>
              <a:rPr lang="en-US" sz="4600" b="1" dirty="0" smtClean="0">
                <a:latin typeface="Times New Roman" pitchFamily="18" charset="0"/>
                <a:cs typeface="Times New Roman" pitchFamily="18" charset="0"/>
              </a:rPr>
              <a:t>  </a:t>
            </a:r>
            <a:r>
              <a:rPr lang="en-US" sz="4600" b="1" dirty="0">
                <a:latin typeface="Times New Roman" pitchFamily="18" charset="0"/>
                <a:cs typeface="Times New Roman" pitchFamily="18" charset="0"/>
              </a:rPr>
              <a:t>administration </a:t>
            </a:r>
            <a:r>
              <a:rPr lang="en-US" sz="4600" dirty="0" smtClean="0">
                <a:latin typeface="Times New Roman" pitchFamily="18" charset="0"/>
                <a:cs typeface="Times New Roman" pitchFamily="18" charset="0"/>
              </a:rPr>
              <a:t>–</a:t>
            </a:r>
            <a:endParaRPr lang="ru-RU" sz="4600" dirty="0" smtClean="0">
              <a:latin typeface="Times New Roman" pitchFamily="18" charset="0"/>
              <a:cs typeface="Times New Roman" pitchFamily="18" charset="0"/>
            </a:endParaRPr>
          </a:p>
          <a:p>
            <a:pPr>
              <a:lnSpc>
                <a:spcPct val="120000"/>
              </a:lnSpc>
              <a:spcBef>
                <a:spcPts val="600"/>
              </a:spcBef>
              <a:buNone/>
            </a:pPr>
            <a:endParaRPr lang="ru-RU" sz="4600" dirty="0" smtClean="0">
              <a:latin typeface="Times New Roman" pitchFamily="18" charset="0"/>
              <a:cs typeface="Times New Roman" pitchFamily="18" charset="0"/>
            </a:endParaRPr>
          </a:p>
          <a:p>
            <a:pPr>
              <a:lnSpc>
                <a:spcPct val="120000"/>
              </a:lnSpc>
              <a:spcBef>
                <a:spcPts val="600"/>
              </a:spcBef>
              <a:buNone/>
            </a:pPr>
            <a:r>
              <a:rPr lang="en-US" sz="4600" dirty="0" smtClean="0">
                <a:latin typeface="Times New Roman" pitchFamily="18" charset="0"/>
                <a:cs typeface="Times New Roman" pitchFamily="18" charset="0"/>
              </a:rPr>
              <a:t> </a:t>
            </a:r>
            <a:r>
              <a:rPr lang="en-US" sz="4600" dirty="0">
                <a:latin typeface="Times New Roman" pitchFamily="18" charset="0"/>
                <a:cs typeface="Times New Roman" pitchFamily="18" charset="0"/>
              </a:rPr>
              <a:t>is the introduction of drugs through the gastrointestinal tract. </a:t>
            </a:r>
          </a:p>
          <a:p>
            <a:pPr>
              <a:lnSpc>
                <a:spcPct val="120000"/>
              </a:lnSpc>
              <a:spcBef>
                <a:spcPts val="600"/>
              </a:spcBef>
            </a:pPr>
            <a:endParaRPr lang="en-US" sz="4600" dirty="0">
              <a:latin typeface="Times New Roman" pitchFamily="18" charset="0"/>
              <a:cs typeface="Times New Roman" pitchFamily="18" charset="0"/>
            </a:endParaRPr>
          </a:p>
          <a:p>
            <a:pPr marL="0" indent="0">
              <a:lnSpc>
                <a:spcPct val="120000"/>
              </a:lnSpc>
              <a:spcBef>
                <a:spcPts val="600"/>
              </a:spcBef>
              <a:buNone/>
            </a:pPr>
            <a:r>
              <a:rPr lang="en-US" sz="4600" b="1" dirty="0">
                <a:latin typeface="Times New Roman" pitchFamily="18" charset="0"/>
                <a:cs typeface="Times New Roman" pitchFamily="18" charset="0"/>
              </a:rPr>
              <a:t>Types of </a:t>
            </a:r>
            <a:r>
              <a:rPr lang="en-US" sz="4600" b="1" dirty="0" err="1" smtClean="0">
                <a:latin typeface="Times New Roman" pitchFamily="18" charset="0"/>
                <a:cs typeface="Times New Roman" pitchFamily="18" charset="0"/>
              </a:rPr>
              <a:t>enteral</a:t>
            </a:r>
            <a:r>
              <a:rPr lang="en-US" sz="4600" b="1" dirty="0" smtClean="0">
                <a:latin typeface="Times New Roman" pitchFamily="18" charset="0"/>
                <a:cs typeface="Times New Roman" pitchFamily="18" charset="0"/>
              </a:rPr>
              <a:t> </a:t>
            </a:r>
            <a:r>
              <a:rPr lang="en-US" sz="4600" b="1" dirty="0">
                <a:latin typeface="Times New Roman" pitchFamily="18" charset="0"/>
                <a:cs typeface="Times New Roman" pitchFamily="18" charset="0"/>
              </a:rPr>
              <a:t>administration: </a:t>
            </a:r>
          </a:p>
          <a:p>
            <a:pPr>
              <a:lnSpc>
                <a:spcPct val="120000"/>
              </a:lnSpc>
              <a:spcBef>
                <a:spcPts val="600"/>
              </a:spcBef>
              <a:buNone/>
            </a:pPr>
            <a:r>
              <a:rPr lang="en-US" sz="4600" dirty="0">
                <a:latin typeface="Times New Roman" pitchFamily="18" charset="0"/>
                <a:cs typeface="Times New Roman" pitchFamily="18" charset="0"/>
              </a:rPr>
              <a:t>- Through the mouth </a:t>
            </a:r>
            <a:r>
              <a:rPr lang="en-US" sz="4600" dirty="0" smtClean="0">
                <a:latin typeface="Times New Roman" pitchFamily="18" charset="0"/>
                <a:cs typeface="Times New Roman" pitchFamily="18" charset="0"/>
              </a:rPr>
              <a:t>(oral), </a:t>
            </a:r>
            <a:endParaRPr lang="en-US" sz="4600" dirty="0">
              <a:latin typeface="Times New Roman" pitchFamily="18" charset="0"/>
              <a:cs typeface="Times New Roman" pitchFamily="18" charset="0"/>
            </a:endParaRPr>
          </a:p>
          <a:p>
            <a:pPr>
              <a:lnSpc>
                <a:spcPct val="120000"/>
              </a:lnSpc>
              <a:spcBef>
                <a:spcPts val="600"/>
              </a:spcBef>
              <a:buNone/>
            </a:pPr>
            <a:r>
              <a:rPr lang="en-US" sz="4600" dirty="0">
                <a:latin typeface="Times New Roman" pitchFamily="18" charset="0"/>
                <a:cs typeface="Times New Roman" pitchFamily="18" charset="0"/>
              </a:rPr>
              <a:t>- Under the tongue (</a:t>
            </a:r>
            <a:r>
              <a:rPr lang="en-US" sz="4600" dirty="0" smtClean="0">
                <a:latin typeface="Times New Roman" pitchFamily="18" charset="0"/>
                <a:cs typeface="Times New Roman" pitchFamily="18" charset="0"/>
              </a:rPr>
              <a:t>sublingual) </a:t>
            </a:r>
            <a:endParaRPr lang="en-US" sz="4600" dirty="0">
              <a:latin typeface="Times New Roman" pitchFamily="18" charset="0"/>
              <a:cs typeface="Times New Roman" pitchFamily="18" charset="0"/>
            </a:endParaRPr>
          </a:p>
          <a:p>
            <a:pPr>
              <a:lnSpc>
                <a:spcPct val="120000"/>
              </a:lnSpc>
              <a:spcBef>
                <a:spcPts val="600"/>
              </a:spcBef>
              <a:buNone/>
            </a:pPr>
            <a:r>
              <a:rPr lang="en-US" sz="4600" dirty="0" smtClean="0">
                <a:latin typeface="Times New Roman" pitchFamily="18" charset="0"/>
                <a:cs typeface="Times New Roman" pitchFamily="18" charset="0"/>
              </a:rPr>
              <a:t>- To cheek (</a:t>
            </a:r>
            <a:r>
              <a:rPr lang="en-US" sz="4600" dirty="0" err="1" smtClean="0">
                <a:latin typeface="Times New Roman" pitchFamily="18" charset="0"/>
                <a:cs typeface="Times New Roman" pitchFamily="18" charset="0"/>
              </a:rPr>
              <a:t>buccal</a:t>
            </a:r>
            <a:r>
              <a:rPr lang="en-US" sz="4600" dirty="0" smtClean="0">
                <a:latin typeface="Times New Roman" pitchFamily="18" charset="0"/>
                <a:cs typeface="Times New Roman" pitchFamily="18" charset="0"/>
              </a:rPr>
              <a:t> administration) </a:t>
            </a:r>
          </a:p>
          <a:p>
            <a:pPr>
              <a:lnSpc>
                <a:spcPct val="120000"/>
              </a:lnSpc>
              <a:spcBef>
                <a:spcPts val="600"/>
              </a:spcBef>
              <a:buNone/>
            </a:pPr>
            <a:r>
              <a:rPr lang="en-US" sz="4600" dirty="0" smtClean="0">
                <a:latin typeface="Times New Roman" pitchFamily="18" charset="0"/>
                <a:cs typeface="Times New Roman" pitchFamily="18" charset="0"/>
              </a:rPr>
              <a:t>- Through the rectum (</a:t>
            </a:r>
            <a:r>
              <a:rPr lang="en-US" sz="4800" dirty="0" smtClean="0">
                <a:latin typeface="Times New Roman" pitchFamily="18" charset="0"/>
                <a:cs typeface="Times New Roman" pitchFamily="18" charset="0"/>
              </a:rPr>
              <a:t>Rectal</a:t>
            </a:r>
            <a:r>
              <a:rPr lang="en-US" sz="4600" dirty="0" smtClean="0">
                <a:latin typeface="Times New Roman" pitchFamily="18" charset="0"/>
                <a:cs typeface="Times New Roman" pitchFamily="18" charset="0"/>
              </a:rPr>
              <a:t>)</a:t>
            </a:r>
            <a:endParaRPr lang="ru-RU" sz="4600" dirty="0" smtClean="0">
              <a:latin typeface="Times New Roman" pitchFamily="18" charset="0"/>
              <a:cs typeface="Times New Roman" pitchFamily="18" charset="0"/>
            </a:endParaRPr>
          </a:p>
          <a:p>
            <a:endParaRPr lang="ru-RU" sz="3200" dirty="0"/>
          </a:p>
        </p:txBody>
      </p:sp>
    </p:spTree>
    <p:extLst>
      <p:ext uri="{BB962C8B-B14F-4D97-AF65-F5344CB8AC3E}">
        <p14:creationId xmlns:p14="http://schemas.microsoft.com/office/powerpoint/2010/main" xmlns="" val="5759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a:solidFill>
            <a:schemeClr val="bg2"/>
          </a:solidFill>
        </p:spPr>
        <p:txBody>
          <a:bodyPr>
            <a:normAutofit fontScale="90000"/>
          </a:bodyPr>
          <a:lstStyle/>
          <a:p>
            <a:r>
              <a:rPr lang="ru-RU" dirty="0"/>
              <a:t/>
            </a:r>
            <a:br>
              <a:rPr lang="ru-RU" dirty="0"/>
            </a:br>
            <a:r>
              <a:rPr lang="en-US" sz="3600" b="1" u="sng" dirty="0"/>
              <a:t>Advantages of enteral administration:</a:t>
            </a:r>
            <a:endParaRPr lang="ru-RU" sz="3600" b="1" u="sng" dirty="0"/>
          </a:p>
        </p:txBody>
      </p:sp>
      <p:sp>
        <p:nvSpPr>
          <p:cNvPr id="3" name="Объект 2"/>
          <p:cNvSpPr>
            <a:spLocks noGrp="1"/>
          </p:cNvSpPr>
          <p:nvPr>
            <p:ph sz="half" idx="1"/>
          </p:nvPr>
        </p:nvSpPr>
        <p:spPr>
          <a:xfrm>
            <a:off x="251520" y="1124744"/>
            <a:ext cx="8463884" cy="5233214"/>
          </a:xfrm>
          <a:solidFill>
            <a:schemeClr val="bg2"/>
          </a:solidFill>
        </p:spPr>
        <p:txBody>
          <a:bodyPr>
            <a:noAutofit/>
          </a:bodyPr>
          <a:lstStyle/>
          <a:p>
            <a:pPr lvl="0"/>
            <a:r>
              <a:rPr lang="en-US" sz="3200" dirty="0" smtClean="0">
                <a:latin typeface="Times New Roman" pitchFamily="18" charset="0"/>
                <a:cs typeface="Times New Roman" pitchFamily="18" charset="0"/>
              </a:rPr>
              <a:t>Most convenient </a:t>
            </a:r>
            <a:endParaRPr lang="ru-RU"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Usually least expensive </a:t>
            </a:r>
          </a:p>
          <a:p>
            <a:pPr lvl="0"/>
            <a:r>
              <a:rPr lang="en-US" sz="3200" dirty="0" smtClean="0">
                <a:latin typeface="Times New Roman" pitchFamily="18" charset="0"/>
                <a:cs typeface="Times New Roman" pitchFamily="18" charset="0"/>
              </a:rPr>
              <a:t>Many different forms</a:t>
            </a:r>
            <a:endParaRPr lang="ru-RU"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Does</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not break skin barrier </a:t>
            </a:r>
            <a:r>
              <a:rPr lang="ru-RU"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safe)</a:t>
            </a:r>
            <a:endParaRPr lang="ru-RU"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Administration usually does not cause stress </a:t>
            </a:r>
            <a:endParaRPr lang="ru-RU"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Rapidly dissolve on the tongue (allowing for faster absorption and action) </a:t>
            </a:r>
          </a:p>
          <a:p>
            <a:r>
              <a:rPr lang="en-US" sz="3200" dirty="0" smtClean="0">
                <a:latin typeface="Times New Roman" pitchFamily="18" charset="0"/>
                <a:cs typeface="Times New Roman" pitchFamily="18" charset="0"/>
              </a:rPr>
              <a:t>Systemic effect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1244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3150</TotalTime>
  <Words>5349</Words>
  <Application>Microsoft Office PowerPoint</Application>
  <PresentationFormat>Экран (4:3)</PresentationFormat>
  <Paragraphs>417</Paragraphs>
  <Slides>68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Тема Office</vt:lpstr>
      <vt:lpstr>Слайд 1</vt:lpstr>
      <vt:lpstr>Control questions</vt:lpstr>
      <vt:lpstr>Слайд 3</vt:lpstr>
      <vt:lpstr>Слайд 4</vt:lpstr>
      <vt:lpstr>Preventive therapy –  is carried out for the prevention of disease.  </vt:lpstr>
      <vt:lpstr>METHODS OF DRUG ADMINISTRATION: </vt:lpstr>
      <vt:lpstr>Слайд 7</vt:lpstr>
      <vt:lpstr>Слайд 8</vt:lpstr>
      <vt:lpstr> Advantages of enteral administration:</vt:lpstr>
      <vt:lpstr>Disadvantages of enteral administration:</vt:lpstr>
      <vt:lpstr>Слайд 11</vt:lpstr>
      <vt:lpstr>Слайд 12</vt:lpstr>
      <vt:lpstr>Methods of the parenteral administration </vt:lpstr>
      <vt:lpstr>Systems of Medication Distribution in hospitals</vt:lpstr>
      <vt:lpstr>Слайд 15</vt:lpstr>
      <vt:lpstr>Слайд 16</vt:lpstr>
      <vt:lpstr>Слайд 17</vt:lpstr>
      <vt:lpstr>Слайд 18</vt:lpstr>
      <vt:lpstr>Слайд 19</vt:lpstr>
      <vt:lpstr>Storing of Medicines  Care of Medicine Cabinet and Drugs  </vt:lpstr>
      <vt:lpstr>Слайд 21</vt:lpstr>
      <vt:lpstr>Слайд 22</vt:lpstr>
      <vt:lpstr>Слайд 23</vt:lpstr>
      <vt:lpstr>Слайд 24</vt:lpstr>
      <vt:lpstr>Слайд 25</vt:lpstr>
      <vt:lpstr>Слайд 26</vt:lpstr>
      <vt:lpstr>Слайд 27</vt:lpstr>
      <vt:lpstr>Слайд 28</vt:lpstr>
      <vt:lpstr>Sources of lnformation About Medications </vt:lpstr>
      <vt:lpstr>The nurse administering medication should have the basic knowledge regarding drugs which include the following:  </vt:lpstr>
      <vt:lpstr>Слайд 31</vt:lpstr>
      <vt:lpstr>Давайте рассмотрим различные виды шприцов. Let's look at the different types of syringes.</vt:lpstr>
      <vt:lpstr>Слайд 33</vt:lpstr>
      <vt:lpstr>Слайд 34</vt:lpstr>
      <vt:lpstr>Слайд 35</vt:lpstr>
      <vt:lpstr>Preparation medicines  (take out from an ampule) </vt:lpstr>
      <vt:lpstr>Слайд 37</vt:lpstr>
      <vt:lpstr>Intradermal Injection</vt:lpstr>
      <vt:lpstr>Слайд 39</vt:lpstr>
      <vt:lpstr>Intradermal Injection </vt:lpstr>
      <vt:lpstr>Слайд 41</vt:lpstr>
      <vt:lpstr>Слайд 42</vt:lpstr>
      <vt:lpstr>Subcutaneous  Injection </vt:lpstr>
      <vt:lpstr>Слайд 44</vt:lpstr>
      <vt:lpstr>Syringe for subcutaneous injection </vt:lpstr>
      <vt:lpstr>Subcutaneous  Injection </vt:lpstr>
      <vt:lpstr>Слайд 47</vt:lpstr>
      <vt:lpstr>Слайд 48</vt:lpstr>
      <vt:lpstr>Слайд 49</vt:lpstr>
      <vt:lpstr>INTRAMUSCULAR INJECTION</vt:lpstr>
      <vt:lpstr>Intera-Muscular Injection </vt:lpstr>
      <vt:lpstr>The injection site of intramuscular injections               THE GLUTEAL REGION</vt:lpstr>
      <vt:lpstr>Слайд 53</vt:lpstr>
      <vt:lpstr>Слайд 54</vt:lpstr>
      <vt:lpstr>Syringe for intramuscular injections </vt:lpstr>
      <vt:lpstr>Intera- Muscular Injection </vt:lpstr>
      <vt:lpstr>Слайд 57</vt:lpstr>
      <vt:lpstr>Слайд 58</vt:lpstr>
      <vt:lpstr>The injection site of intramuscular injections    LATERAL VASTUS</vt:lpstr>
      <vt:lpstr>Слайд 60</vt:lpstr>
      <vt:lpstr>INTRAVENOUS INJECTION</vt:lpstr>
      <vt:lpstr>Intravenous injections</vt:lpstr>
      <vt:lpstr>Слайд 63</vt:lpstr>
      <vt:lpstr>Слайд 64</vt:lpstr>
      <vt:lpstr>Syringe for Intravenous injections</vt:lpstr>
      <vt:lpstr>Intravenous injections </vt:lpstr>
      <vt:lpstr>Слайд 67</vt:lpstr>
      <vt:lpstr>Слайд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290</cp:revision>
  <dcterms:created xsi:type="dcterms:W3CDTF">2014-03-15T14:09:29Z</dcterms:created>
  <dcterms:modified xsi:type="dcterms:W3CDTF">2018-12-02T09:19:24Z</dcterms:modified>
</cp:coreProperties>
</file>